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3" r:id="rId12"/>
    <p:sldId id="315" r:id="rId13"/>
    <p:sldId id="266" r:id="rId14"/>
    <p:sldId id="268" r:id="rId15"/>
    <p:sldId id="269" r:id="rId16"/>
    <p:sldId id="316" r:id="rId17"/>
    <p:sldId id="272" r:id="rId18"/>
    <p:sldId id="273" r:id="rId19"/>
    <p:sldId id="317" r:id="rId20"/>
    <p:sldId id="277" r:id="rId21"/>
    <p:sldId id="278" r:id="rId22"/>
    <p:sldId id="318" r:id="rId23"/>
    <p:sldId id="281" r:id="rId24"/>
    <p:sldId id="282" r:id="rId25"/>
    <p:sldId id="283" r:id="rId26"/>
    <p:sldId id="284" r:id="rId27"/>
    <p:sldId id="285" r:id="rId28"/>
    <p:sldId id="288" r:id="rId29"/>
    <p:sldId id="289" r:id="rId30"/>
    <p:sldId id="319" r:id="rId31"/>
    <p:sldId id="292" r:id="rId32"/>
    <p:sldId id="293" r:id="rId33"/>
    <p:sldId id="294" r:id="rId34"/>
    <p:sldId id="296" r:id="rId35"/>
    <p:sldId id="297" r:id="rId36"/>
    <p:sldId id="298" r:id="rId37"/>
    <p:sldId id="299" r:id="rId38"/>
    <p:sldId id="301" r:id="rId39"/>
    <p:sldId id="320" r:id="rId40"/>
    <p:sldId id="309" r:id="rId41"/>
    <p:sldId id="303" r:id="rId42"/>
    <p:sldId id="305" r:id="rId43"/>
    <p:sldId id="310" r:id="rId44"/>
    <p:sldId id="311" r:id="rId45"/>
    <p:sldId id="312" r:id="rId46"/>
    <p:sldId id="313" r:id="rId47"/>
    <p:sldId id="314" r:id="rId48"/>
    <p:sldId id="308" r:id="rId4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Noto Sans Symbols" pitchFamily="2" charset="0"/>
      <p:regular r:id="rId55"/>
      <p:bold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iIQ6OdfVSoDaq0mTRuMreaVrAP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182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3403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0" name="Google Shape;4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5316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8" name="Google Shape;5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4402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7" name="Google Shape;5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6" name="Google Shape;58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8" name="Google Shape;59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9" name="Google Shape;6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6" name="Google Shape;6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5" name="Google Shape;68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8070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7" name="Google Shape;72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6" name="Google Shape;75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8" name="Google Shape;76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1" name="Google Shape;79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0" name="Google Shape;82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2" name="Google Shape;83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e44b3d762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4" name="Google Shape;844;g2e44b3d76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e4577bafb6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6" name="Google Shape;866;g2e4577bafb6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0" name="Google Shape;82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8984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0" name="Google Shape;82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877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e44b3d76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7" name="Google Shape;907;g2e44b3d76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e4577bafb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9" name="Google Shape;929;g2e4577bafb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0" name="Google Shape;82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7840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2" name="Google Shape;83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9735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2" name="Google Shape;83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6650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e4577bafb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4" name="Google Shape;974;g2e4577bafb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e4577bafb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4" name="Google Shape;984;g2e4577bafb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e4577bafb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4" name="Google Shape;984;g2e4577bafb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6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7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7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8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8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5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9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5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0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0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6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1" name="Google Shape;111;p61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2" name="Google Shape;112;p6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2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18" name="Google Shape;118;p62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9" name="Google Shape;119;p62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0" name="Google Shape;120;p62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1" name="Google Shape;121;p6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4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4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32" name="Google Shape;132;p64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33" name="Google Shape;133;p6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5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5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65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40" name="Google Shape;140;p6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6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7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67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9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6" name="Google Shape;36;p51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7" name="Google Shape;37;p5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52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52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46" name="Google Shape;46;p5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4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57" name="Google Shape;57;p54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58" name="Google Shape;58;p5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5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5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5" name="Google Shape;65;p5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4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4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ordorintelligence.com/industry-reports/delivery-drones-market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ordorintelligence.com/industry-reports/delivery-drones-marke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 rot="-1898322">
            <a:off x="6436105" y="-1388233"/>
            <a:ext cx="4387089" cy="4398085"/>
          </a:xfrm>
          <a:custGeom>
            <a:avLst/>
            <a:gdLst/>
            <a:ahLst/>
            <a:cxnLst/>
            <a:rect l="l" t="t" r="r" b="b"/>
            <a:pathLst>
              <a:path w="8774178" h="8796169" extrusionOk="0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"/>
          <p:cNvGrpSpPr/>
          <p:nvPr/>
        </p:nvGrpSpPr>
        <p:grpSpPr>
          <a:xfrm>
            <a:off x="5231813" y="810808"/>
            <a:ext cx="376781" cy="376780"/>
            <a:chOff x="0" y="0"/>
            <a:chExt cx="812800" cy="812800"/>
          </a:xfrm>
        </p:grpSpPr>
        <p:sp>
          <p:nvSpPr>
            <p:cNvPr id="161" name="Google Shape;161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"/>
          <p:cNvSpPr txBox="1"/>
          <p:nvPr/>
        </p:nvSpPr>
        <p:spPr>
          <a:xfrm>
            <a:off x="683580" y="1866132"/>
            <a:ext cx="7987996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Drone Based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Parcel Delivery System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1"/>
          <p:cNvGrpSpPr/>
          <p:nvPr/>
        </p:nvGrpSpPr>
        <p:grpSpPr>
          <a:xfrm>
            <a:off x="7389355" y="3833661"/>
            <a:ext cx="789460" cy="789461"/>
            <a:chOff x="0" y="0"/>
            <a:chExt cx="812800" cy="812800"/>
          </a:xfrm>
        </p:grpSpPr>
        <p:sp>
          <p:nvSpPr>
            <p:cNvPr id="165" name="Google Shape;165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"/>
          <p:cNvSpPr txBox="1"/>
          <p:nvPr/>
        </p:nvSpPr>
        <p:spPr>
          <a:xfrm>
            <a:off x="1153497" y="1228443"/>
            <a:ext cx="1378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05725" y="-596150"/>
            <a:ext cx="2704725" cy="27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"/>
          <p:cNvSpPr txBox="1"/>
          <p:nvPr/>
        </p:nvSpPr>
        <p:spPr>
          <a:xfrm>
            <a:off x="683580" y="3537725"/>
            <a:ext cx="52575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Presented by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Subhamay Nath		C91/MCA/222026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Subhadeep Sarkar		C91/MCA/222025	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Guided by: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Mr. Saurav Ghosh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Asst. Prof., AKCSIT, CU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7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"/>
          <p:cNvSpPr/>
          <p:nvPr/>
        </p:nvSpPr>
        <p:spPr>
          <a:xfrm>
            <a:off x="5525732" y="-1272164"/>
            <a:ext cx="4949427" cy="4299815"/>
          </a:xfrm>
          <a:custGeom>
            <a:avLst/>
            <a:gdLst/>
            <a:ahLst/>
            <a:cxnLst/>
            <a:rect l="l" t="t" r="r" b="b"/>
            <a:pathLst>
              <a:path w="9898854" h="8599630" extrusionOk="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911424" y="359400"/>
            <a:ext cx="5370429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Our Work &amp; Analysis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"/>
          <p:cNvSpPr txBox="1"/>
          <p:nvPr/>
        </p:nvSpPr>
        <p:spPr>
          <a:xfrm>
            <a:off x="744550" y="1043975"/>
            <a:ext cx="5802600" cy="390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❑"/>
            </a:pPr>
            <a:r>
              <a:rPr lang="en-GB" sz="15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implementation successfully addresses a critical challenge in drone delivery systems: routing optimization[1].</a:t>
            </a:r>
            <a:endParaRPr sz="15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42950" marR="0" lvl="0" indent="-190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429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❑"/>
            </a:pPr>
            <a:r>
              <a:rPr lang="en-GB" sz="15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effectively find a DP (Distribution Point) that minimizes the overall routing distance of the drone, thereby enhancing efficiency and reducing operational costs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190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429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❑"/>
            </a:pPr>
            <a:r>
              <a:rPr lang="en-GB" sz="15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Distribution Point, often denoted as DP, serves as the central hub for drone-based parcel delivery, strategically located for optimizing the overall travel distance.</a:t>
            </a:r>
            <a:endParaRPr sz="15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225150" y="359400"/>
            <a:ext cx="595597" cy="551838"/>
          </a:xfrm>
          <a:custGeom>
            <a:avLst/>
            <a:gdLst/>
            <a:ahLst/>
            <a:cxnLst/>
            <a:rect l="l" t="t" r="r" b="b"/>
            <a:pathLst>
              <a:path w="1738970" h="1647279" extrusionOk="0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5">
            <a:alphaModFix/>
          </a:blip>
          <a:srcRect l="-5220" t="-23520" r="5218" b="23520"/>
          <a:stretch/>
        </p:blipFill>
        <p:spPr>
          <a:xfrm>
            <a:off x="6089420" y="-441087"/>
            <a:ext cx="2918499" cy="1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"/>
          <p:cNvSpPr txBox="1"/>
          <p:nvPr/>
        </p:nvSpPr>
        <p:spPr>
          <a:xfrm>
            <a:off x="911425" y="4764750"/>
            <a:ext cx="80964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-GB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F. Betti Sorbelli, C. M. Pinotti and G. Rigoni, ”On the Evaluation of a Drone-Based Delivery System on a Mixed Euclidean-Manhattan Grid,” in IEEE Transactions on Intelligent Transportation Systems, vol. 24, no. 1, pp. 1276-1287, Jan. 2023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"/>
          <p:cNvSpPr/>
          <p:nvPr/>
        </p:nvSpPr>
        <p:spPr>
          <a:xfrm>
            <a:off x="5525732" y="-1272164"/>
            <a:ext cx="4949427" cy="4299815"/>
          </a:xfrm>
          <a:custGeom>
            <a:avLst/>
            <a:gdLst/>
            <a:ahLst/>
            <a:cxnLst/>
            <a:rect l="l" t="t" r="r" b="b"/>
            <a:pathLst>
              <a:path w="9898854" h="8599630" extrusionOk="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911424" y="359400"/>
            <a:ext cx="5370429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"/>
          <p:cNvSpPr txBox="1"/>
          <p:nvPr/>
        </p:nvSpPr>
        <p:spPr>
          <a:xfrm>
            <a:off x="813313" y="1300203"/>
            <a:ext cx="5802600" cy="228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indent="-285750">
              <a:lnSpc>
                <a:spcPct val="130000"/>
              </a:lnSpc>
              <a:buSzPts val="15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objective is to determine an efficient distribution point </a:t>
            </a:r>
            <a:r>
              <a:rPr lang="en-US" sz="1800" kern="100" dirty="0">
                <a:latin typeface="Calibri" panose="020F0502020204030204" pitchFamily="34" charset="0"/>
                <a:cs typeface="Times New Roman" panose="02020603050405020304" pitchFamily="18" charset="0"/>
                <a:sym typeface="Montserrat"/>
              </a:rPr>
              <a:t>u(</a:t>
            </a:r>
            <a:r>
              <a:rPr lang="en-US" sz="1800" kern="100" dirty="0" err="1">
                <a:latin typeface="Calibri" panose="020F0502020204030204" pitchFamily="34" charset="0"/>
                <a:cs typeface="Times New Roman" panose="02020603050405020304" pitchFamily="18" charset="0"/>
                <a:sym typeface="Montserrat"/>
              </a:rPr>
              <a:t>a,b</a:t>
            </a:r>
            <a:r>
              <a:rPr lang="en-US" sz="1800" kern="100" dirty="0">
                <a:latin typeface="Calibri" panose="020F0502020204030204" pitchFamily="34" charset="0"/>
                <a:cs typeface="Times New Roman" panose="02020603050405020304" pitchFamily="18" charset="0"/>
                <a:sym typeface="Montserrat"/>
              </a:rPr>
              <a:t>) </a:t>
            </a:r>
            <a:r>
              <a:rPr lang="en-US" sz="1500" dirty="0">
                <a:solidFill>
                  <a:schemeClr val="dk1"/>
                </a:solidFill>
                <a:latin typeface="Montserrat"/>
                <a:sym typeface="Montserrat"/>
              </a:rPr>
              <a:t>and routing path </a:t>
            </a:r>
            <a:r>
              <a:rPr lang="en-US" sz="1800" kern="100" dirty="0">
                <a:latin typeface="Calibri" panose="020F0502020204030204" pitchFamily="34" charset="0"/>
                <a:cs typeface="Times New Roman" panose="02020603050405020304" pitchFamily="18" charset="0"/>
                <a:sym typeface="Montserrat"/>
              </a:rPr>
              <a:t>P</a:t>
            </a:r>
            <a:r>
              <a:rPr lang="en-US" sz="15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each of the scenarios.</a:t>
            </a:r>
          </a:p>
          <a:p>
            <a:pPr marL="742950" indent="-285750">
              <a:lnSpc>
                <a:spcPct val="130000"/>
              </a:lnSpc>
              <a:buSzPts val="1500"/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will enable a drone to visit all </a:t>
            </a:r>
            <a:r>
              <a:rPr lang="en-US" sz="1800" kern="100" dirty="0">
                <a:latin typeface="Calibri" panose="020F0502020204030204" pitchFamily="34" charset="0"/>
                <a:cs typeface="Times New Roman" panose="02020603050405020304" pitchFamily="18" charset="0"/>
                <a:sym typeface="Montserrat"/>
              </a:rPr>
              <a:t>N</a:t>
            </a:r>
            <a:r>
              <a:rPr lang="en-US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delivery points where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(x</a:t>
            </a:r>
            <a:r>
              <a:rPr lang="en-US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500" kern="100" dirty="0">
                <a:solidFill>
                  <a:schemeClr val="dk1"/>
                </a:solidFill>
                <a:effectLst/>
                <a:latin typeface="Montserrat"/>
                <a:ea typeface="Calibri" panose="020F0502020204030204" pitchFamily="34" charset="0"/>
                <a:cs typeface="Times New Roman" panose="02020603050405020304" pitchFamily="18" charset="0"/>
              </a:rPr>
              <a:t>while minimizing the total travel distance</a:t>
            </a:r>
            <a:r>
              <a:rPr lang="en-US" sz="1500" dirty="0">
                <a:solidFill>
                  <a:schemeClr val="dk1"/>
                </a:solidFill>
                <a:latin typeface="Montserrat"/>
              </a:rPr>
              <a:t>.</a:t>
            </a:r>
          </a:p>
          <a:p>
            <a:pPr marL="7429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❑"/>
            </a:pPr>
            <a:endParaRPr lang="en-US" sz="15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225150" y="359400"/>
            <a:ext cx="595597" cy="551838"/>
          </a:xfrm>
          <a:custGeom>
            <a:avLst/>
            <a:gdLst/>
            <a:ahLst/>
            <a:cxnLst/>
            <a:rect l="l" t="t" r="r" b="b"/>
            <a:pathLst>
              <a:path w="1738970" h="1647279" extrusionOk="0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5">
            <a:alphaModFix/>
          </a:blip>
          <a:srcRect l="-5220" t="-23520" r="5218" b="23520"/>
          <a:stretch/>
        </p:blipFill>
        <p:spPr>
          <a:xfrm>
            <a:off x="6089420" y="-441087"/>
            <a:ext cx="2918499" cy="19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A3A51-927A-4BF3-60DA-5ECF8150D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645" y="3483679"/>
            <a:ext cx="5802600" cy="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4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/>
          <p:nvPr/>
        </p:nvSpPr>
        <p:spPr>
          <a:xfrm rot="-1902086">
            <a:off x="7731471" y="2557193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1"/>
          <p:cNvSpPr/>
          <p:nvPr/>
        </p:nvSpPr>
        <p:spPr>
          <a:xfrm rot="-1902086">
            <a:off x="-2857519" y="-763855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1603500" y="1467825"/>
            <a:ext cx="59877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1748325" y="199425"/>
            <a:ext cx="6650173" cy="16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4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2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Scenario 1: Euclidean Region (Single Capacity Drone)</a:t>
            </a:r>
            <a:endParaRPr sz="3200" b="1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737" y="1740248"/>
            <a:ext cx="3556388" cy="273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11"/>
          <p:cNvGrpSpPr/>
          <p:nvPr/>
        </p:nvGrpSpPr>
        <p:grpSpPr>
          <a:xfrm>
            <a:off x="649183" y="162630"/>
            <a:ext cx="1026729" cy="1001670"/>
            <a:chOff x="0" y="-30996"/>
            <a:chExt cx="812800" cy="843796"/>
          </a:xfrm>
        </p:grpSpPr>
        <p:sp>
          <p:nvSpPr>
            <p:cNvPr id="327" name="Google Shape;327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 txBox="1"/>
            <p:nvPr/>
          </p:nvSpPr>
          <p:spPr>
            <a:xfrm>
              <a:off x="76249" y="-309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39;p12">
            <a:extLst>
              <a:ext uri="{FF2B5EF4-FFF2-40B4-BE49-F238E27FC236}">
                <a16:creationId xmlns:a16="http://schemas.microsoft.com/office/drawing/2014/main" id="{18C463C0-FFDA-1A5B-05F6-F810A9FC957D}"/>
              </a:ext>
            </a:extLst>
          </p:cNvPr>
          <p:cNvSpPr txBox="1"/>
          <p:nvPr/>
        </p:nvSpPr>
        <p:spPr>
          <a:xfrm>
            <a:off x="4597350" y="1881487"/>
            <a:ext cx="6467400" cy="271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65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GB" sz="1600" dirty="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GB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uclidean metric for direct, straight-line </a:t>
            </a:r>
          </a:p>
          <a:p>
            <a:pPr marL="12065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GB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Distances Formula: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dirty="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n-GB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-GB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Total Distance: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340;p12">
            <a:extLst>
              <a:ext uri="{FF2B5EF4-FFF2-40B4-BE49-F238E27FC236}">
                <a16:creationId xmlns:a16="http://schemas.microsoft.com/office/drawing/2014/main" id="{B1546BF4-E16C-6101-CAA1-81F22CEC33A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399" y="2602348"/>
            <a:ext cx="2838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41;p12">
            <a:extLst>
              <a:ext uri="{FF2B5EF4-FFF2-40B4-BE49-F238E27FC236}">
                <a16:creationId xmlns:a16="http://schemas.microsoft.com/office/drawing/2014/main" id="{9D5E197B-F7C9-D2AA-6AB7-32B065AB707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2399" y="3731693"/>
            <a:ext cx="3366125" cy="6003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708;p35">
            <a:extLst>
              <a:ext uri="{FF2B5EF4-FFF2-40B4-BE49-F238E27FC236}">
                <a16:creationId xmlns:a16="http://schemas.microsoft.com/office/drawing/2014/main" id="{4C4F0FF5-F53F-B9D6-6EC8-45E586E2C844}"/>
              </a:ext>
            </a:extLst>
          </p:cNvPr>
          <p:cNvCxnSpPr>
            <a:cxnSpLocks/>
          </p:cNvCxnSpPr>
          <p:nvPr/>
        </p:nvCxnSpPr>
        <p:spPr>
          <a:xfrm>
            <a:off x="4389120" y="1698561"/>
            <a:ext cx="0" cy="27797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/>
          <p:nvPr/>
        </p:nvSpPr>
        <p:spPr>
          <a:xfrm>
            <a:off x="4546465" y="72897"/>
            <a:ext cx="5062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13"/>
          <p:cNvGrpSpPr/>
          <p:nvPr/>
        </p:nvGrpSpPr>
        <p:grpSpPr>
          <a:xfrm>
            <a:off x="0" y="4421451"/>
            <a:ext cx="4217550" cy="722264"/>
            <a:chOff x="0" y="-38100"/>
            <a:chExt cx="2137200" cy="366000"/>
          </a:xfrm>
        </p:grpSpPr>
        <p:sp>
          <p:nvSpPr>
            <p:cNvPr id="348" name="Google Shape;348;p13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3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3"/>
          <p:cNvGrpSpPr/>
          <p:nvPr/>
        </p:nvGrpSpPr>
        <p:grpSpPr>
          <a:xfrm>
            <a:off x="4604" y="-75187"/>
            <a:ext cx="4217550" cy="722264"/>
            <a:chOff x="0" y="-38100"/>
            <a:chExt cx="2137200" cy="366000"/>
          </a:xfrm>
        </p:grpSpPr>
        <p:sp>
          <p:nvSpPr>
            <p:cNvPr id="351" name="Google Shape;351;p13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3"/>
          <p:cNvGrpSpPr/>
          <p:nvPr/>
        </p:nvGrpSpPr>
        <p:grpSpPr>
          <a:xfrm>
            <a:off x="4596628" y="1343446"/>
            <a:ext cx="186944" cy="186944"/>
            <a:chOff x="0" y="0"/>
            <a:chExt cx="812800" cy="812800"/>
          </a:xfrm>
        </p:grpSpPr>
        <p:sp>
          <p:nvSpPr>
            <p:cNvPr id="354" name="Google Shape;354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3"/>
          <p:cNvGrpSpPr/>
          <p:nvPr/>
        </p:nvGrpSpPr>
        <p:grpSpPr>
          <a:xfrm>
            <a:off x="4600044" y="1959414"/>
            <a:ext cx="186944" cy="186944"/>
            <a:chOff x="0" y="0"/>
            <a:chExt cx="812800" cy="812800"/>
          </a:xfrm>
        </p:grpSpPr>
        <p:sp>
          <p:nvSpPr>
            <p:cNvPr id="357" name="Google Shape;35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p13"/>
          <p:cNvSpPr/>
          <p:nvPr/>
        </p:nvSpPr>
        <p:spPr>
          <a:xfrm rot="-1902086">
            <a:off x="7537643" y="4097390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84" y="685360"/>
            <a:ext cx="4217368" cy="38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3"/>
          <p:cNvSpPr txBox="1"/>
          <p:nvPr/>
        </p:nvSpPr>
        <p:spPr>
          <a:xfrm>
            <a:off x="4891849" y="1278636"/>
            <a:ext cx="28255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Mean as initial DP</a:t>
            </a:r>
            <a:endParaRPr/>
          </a:p>
        </p:txBody>
      </p:sp>
      <p:sp>
        <p:nvSpPr>
          <p:cNvPr id="362" name="Google Shape;362;p13"/>
          <p:cNvSpPr txBox="1"/>
          <p:nvPr/>
        </p:nvSpPr>
        <p:spPr>
          <a:xfrm>
            <a:off x="4891848" y="1825507"/>
            <a:ext cx="28255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DP with the geometric mean w.r.t previous DP</a:t>
            </a:r>
            <a:endParaRPr/>
          </a:p>
        </p:txBody>
      </p:sp>
      <p:grpSp>
        <p:nvGrpSpPr>
          <p:cNvPr id="363" name="Google Shape;363;p13"/>
          <p:cNvGrpSpPr/>
          <p:nvPr/>
        </p:nvGrpSpPr>
        <p:grpSpPr>
          <a:xfrm>
            <a:off x="4599467" y="2817660"/>
            <a:ext cx="186944" cy="186944"/>
            <a:chOff x="0" y="0"/>
            <a:chExt cx="812800" cy="812800"/>
          </a:xfrm>
        </p:grpSpPr>
        <p:sp>
          <p:nvSpPr>
            <p:cNvPr id="364" name="Google Shape;364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13"/>
          <p:cNvSpPr txBox="1"/>
          <p:nvPr/>
        </p:nvSpPr>
        <p:spPr>
          <a:xfrm>
            <a:off x="4891850" y="2645129"/>
            <a:ext cx="28255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Until distance change is very negligible</a:t>
            </a:r>
            <a:endParaRPr/>
          </a:p>
        </p:txBody>
      </p:sp>
      <p:grpSp>
        <p:nvGrpSpPr>
          <p:cNvPr id="367" name="Google Shape;367;p13"/>
          <p:cNvGrpSpPr/>
          <p:nvPr/>
        </p:nvGrpSpPr>
        <p:grpSpPr>
          <a:xfrm>
            <a:off x="4614154" y="3519639"/>
            <a:ext cx="186944" cy="186944"/>
            <a:chOff x="0" y="0"/>
            <a:chExt cx="812800" cy="812800"/>
          </a:xfrm>
        </p:grpSpPr>
        <p:sp>
          <p:nvSpPr>
            <p:cNvPr id="368" name="Google Shape;36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13"/>
          <p:cNvSpPr txBox="1"/>
          <p:nvPr/>
        </p:nvSpPr>
        <p:spPr>
          <a:xfrm>
            <a:off x="4891850" y="3473900"/>
            <a:ext cx="17618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DP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4"/>
          <p:cNvSpPr/>
          <p:nvPr/>
        </p:nvSpPr>
        <p:spPr>
          <a:xfrm rot="1739939">
            <a:off x="-1632953" y="3888022"/>
            <a:ext cx="3675468" cy="3684679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4"/>
          <p:cNvSpPr txBox="1"/>
          <p:nvPr/>
        </p:nvSpPr>
        <p:spPr>
          <a:xfrm>
            <a:off x="350531" y="219394"/>
            <a:ext cx="62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14"/>
          <p:cNvCxnSpPr/>
          <p:nvPr/>
        </p:nvCxnSpPr>
        <p:spPr>
          <a:xfrm>
            <a:off x="4566751" y="1209000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14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Placement of DP using Geometric Median Approach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14"/>
          <p:cNvSpPr txBox="1"/>
          <p:nvPr/>
        </p:nvSpPr>
        <p:spPr>
          <a:xfrm>
            <a:off x="50637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BlueSky Output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401" y="963535"/>
            <a:ext cx="3882900" cy="304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701" y="963535"/>
            <a:ext cx="4191000" cy="30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/>
          <p:nvPr/>
        </p:nvSpPr>
        <p:spPr>
          <a:xfrm rot="-1902086">
            <a:off x="7731471" y="2557193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1"/>
          <p:cNvSpPr/>
          <p:nvPr/>
        </p:nvSpPr>
        <p:spPr>
          <a:xfrm rot="-1902086">
            <a:off x="-2857519" y="-763855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1603500" y="1467825"/>
            <a:ext cx="59877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1748325" y="199425"/>
            <a:ext cx="6869896" cy="16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4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2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Scenario 2: Manhattan Region (Single Capacity Drone)</a:t>
            </a:r>
            <a:endParaRPr sz="3200" b="1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11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457299" y="1747868"/>
            <a:ext cx="3553264" cy="273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11"/>
          <p:cNvGrpSpPr/>
          <p:nvPr/>
        </p:nvGrpSpPr>
        <p:grpSpPr>
          <a:xfrm>
            <a:off x="649183" y="162630"/>
            <a:ext cx="1026729" cy="1001670"/>
            <a:chOff x="0" y="-30996"/>
            <a:chExt cx="812800" cy="843796"/>
          </a:xfrm>
        </p:grpSpPr>
        <p:sp>
          <p:nvSpPr>
            <p:cNvPr id="327" name="Google Shape;327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 txBox="1"/>
            <p:nvPr/>
          </p:nvSpPr>
          <p:spPr>
            <a:xfrm>
              <a:off x="76249" y="-309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27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39;p12">
            <a:extLst>
              <a:ext uri="{FF2B5EF4-FFF2-40B4-BE49-F238E27FC236}">
                <a16:creationId xmlns:a16="http://schemas.microsoft.com/office/drawing/2014/main" id="{18C463C0-FFDA-1A5B-05F6-F810A9FC957D}"/>
              </a:ext>
            </a:extLst>
          </p:cNvPr>
          <p:cNvSpPr txBox="1"/>
          <p:nvPr/>
        </p:nvSpPr>
        <p:spPr>
          <a:xfrm>
            <a:off x="4597350" y="1881487"/>
            <a:ext cx="6467400" cy="271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65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GB" sz="1600" dirty="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Manhattan</a:t>
            </a:r>
            <a:r>
              <a:rPr lang="en-GB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metric for direct, straight-line </a:t>
            </a:r>
          </a:p>
          <a:p>
            <a:pPr marL="12065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GB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Distances Formula: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dirty="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n-GB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-GB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Total Distance: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340;p12">
            <a:extLst>
              <a:ext uri="{FF2B5EF4-FFF2-40B4-BE49-F238E27FC236}">
                <a16:creationId xmlns:a16="http://schemas.microsoft.com/office/drawing/2014/main" id="{B1546BF4-E16C-6101-CAA1-81F22CEC33A3}"/>
              </a:ext>
            </a:extLst>
          </p:cNvPr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4882399" y="2603385"/>
            <a:ext cx="2838450" cy="4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41;p12">
            <a:extLst>
              <a:ext uri="{FF2B5EF4-FFF2-40B4-BE49-F238E27FC236}">
                <a16:creationId xmlns:a16="http://schemas.microsoft.com/office/drawing/2014/main" id="{9D5E197B-F7C9-D2AA-6AB7-32B065AB7074}"/>
              </a:ext>
            </a:extLst>
          </p:cNvPr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4947827" y="3731692"/>
            <a:ext cx="3156884" cy="6003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708;p35">
            <a:extLst>
              <a:ext uri="{FF2B5EF4-FFF2-40B4-BE49-F238E27FC236}">
                <a16:creationId xmlns:a16="http://schemas.microsoft.com/office/drawing/2014/main" id="{4C4F0FF5-F53F-B9D6-6EC8-45E586E2C844}"/>
              </a:ext>
            </a:extLst>
          </p:cNvPr>
          <p:cNvCxnSpPr>
            <a:cxnSpLocks/>
          </p:cNvCxnSpPr>
          <p:nvPr/>
        </p:nvCxnSpPr>
        <p:spPr>
          <a:xfrm>
            <a:off x="4389120" y="1698561"/>
            <a:ext cx="0" cy="27797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7834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"/>
          <p:cNvSpPr txBox="1"/>
          <p:nvPr/>
        </p:nvSpPr>
        <p:spPr>
          <a:xfrm>
            <a:off x="4546465" y="72897"/>
            <a:ext cx="5062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17"/>
          <p:cNvGrpSpPr/>
          <p:nvPr/>
        </p:nvGrpSpPr>
        <p:grpSpPr>
          <a:xfrm>
            <a:off x="0" y="4057716"/>
            <a:ext cx="4217550" cy="1085999"/>
            <a:chOff x="0" y="-38100"/>
            <a:chExt cx="2137200" cy="366000"/>
          </a:xfrm>
        </p:grpSpPr>
        <p:sp>
          <p:nvSpPr>
            <p:cNvPr id="414" name="Google Shape;414;p17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7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7"/>
          <p:cNvGrpSpPr/>
          <p:nvPr/>
        </p:nvGrpSpPr>
        <p:grpSpPr>
          <a:xfrm>
            <a:off x="4604" y="-75188"/>
            <a:ext cx="4217550" cy="1085999"/>
            <a:chOff x="0" y="-38100"/>
            <a:chExt cx="2137200" cy="366000"/>
          </a:xfrm>
        </p:grpSpPr>
        <p:sp>
          <p:nvSpPr>
            <p:cNvPr id="417" name="Google Shape;417;p17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7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17"/>
          <p:cNvGrpSpPr/>
          <p:nvPr/>
        </p:nvGrpSpPr>
        <p:grpSpPr>
          <a:xfrm>
            <a:off x="4596628" y="1343446"/>
            <a:ext cx="186944" cy="186944"/>
            <a:chOff x="0" y="0"/>
            <a:chExt cx="812800" cy="812800"/>
          </a:xfrm>
        </p:grpSpPr>
        <p:sp>
          <p:nvSpPr>
            <p:cNvPr id="420" name="Google Shape;420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7"/>
          <p:cNvGrpSpPr/>
          <p:nvPr/>
        </p:nvGrpSpPr>
        <p:grpSpPr>
          <a:xfrm>
            <a:off x="4596628" y="2115681"/>
            <a:ext cx="186944" cy="186944"/>
            <a:chOff x="0" y="0"/>
            <a:chExt cx="812800" cy="812800"/>
          </a:xfrm>
        </p:grpSpPr>
        <p:sp>
          <p:nvSpPr>
            <p:cNvPr id="423" name="Google Shape;42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17"/>
          <p:cNvSpPr/>
          <p:nvPr/>
        </p:nvSpPr>
        <p:spPr>
          <a:xfrm rot="-1902086">
            <a:off x="7537643" y="4097390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84" y="1011043"/>
            <a:ext cx="4217368" cy="308517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7"/>
          <p:cNvSpPr txBox="1"/>
          <p:nvPr/>
        </p:nvSpPr>
        <p:spPr>
          <a:xfrm>
            <a:off x="4891849" y="1278636"/>
            <a:ext cx="3293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2 separate set for x and y axis</a:t>
            </a:r>
            <a:endParaRPr/>
          </a:p>
        </p:txBody>
      </p:sp>
      <p:sp>
        <p:nvSpPr>
          <p:cNvPr id="428" name="Google Shape;428;p17"/>
          <p:cNvSpPr txBox="1"/>
          <p:nvPr/>
        </p:nvSpPr>
        <p:spPr>
          <a:xfrm>
            <a:off x="4891849" y="2048493"/>
            <a:ext cx="28255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median for both sets</a:t>
            </a:r>
            <a:endParaRPr/>
          </a:p>
        </p:txBody>
      </p:sp>
      <p:grpSp>
        <p:nvGrpSpPr>
          <p:cNvPr id="429" name="Google Shape;429;p17"/>
          <p:cNvGrpSpPr/>
          <p:nvPr/>
        </p:nvGrpSpPr>
        <p:grpSpPr>
          <a:xfrm>
            <a:off x="4599467" y="2817660"/>
            <a:ext cx="186944" cy="186944"/>
            <a:chOff x="0" y="0"/>
            <a:chExt cx="812800" cy="812800"/>
          </a:xfrm>
        </p:grpSpPr>
        <p:sp>
          <p:nvSpPr>
            <p:cNvPr id="430" name="Google Shape;430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17"/>
          <p:cNvSpPr txBox="1"/>
          <p:nvPr/>
        </p:nvSpPr>
        <p:spPr>
          <a:xfrm>
            <a:off x="4891849" y="2752850"/>
            <a:ext cx="3545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DP = (Median of x set, Median of y set)</a:t>
            </a:r>
            <a:endParaRPr/>
          </a:p>
        </p:txBody>
      </p:sp>
      <p:grpSp>
        <p:nvGrpSpPr>
          <p:cNvPr id="433" name="Google Shape;433;p17"/>
          <p:cNvGrpSpPr/>
          <p:nvPr/>
        </p:nvGrpSpPr>
        <p:grpSpPr>
          <a:xfrm>
            <a:off x="4614154" y="3519639"/>
            <a:ext cx="186944" cy="186944"/>
            <a:chOff x="0" y="0"/>
            <a:chExt cx="812800" cy="812800"/>
          </a:xfrm>
        </p:grpSpPr>
        <p:sp>
          <p:nvSpPr>
            <p:cNvPr id="434" name="Google Shape;43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17"/>
          <p:cNvSpPr txBox="1"/>
          <p:nvPr/>
        </p:nvSpPr>
        <p:spPr>
          <a:xfrm>
            <a:off x="4891850" y="3473900"/>
            <a:ext cx="17618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DP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8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8"/>
          <p:cNvSpPr txBox="1"/>
          <p:nvPr/>
        </p:nvSpPr>
        <p:spPr>
          <a:xfrm>
            <a:off x="350531" y="271058"/>
            <a:ext cx="6281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43" y="1053050"/>
            <a:ext cx="3788014" cy="29164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8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Placement of DP using Manhattan Median Approach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18"/>
          <p:cNvSpPr txBox="1"/>
          <p:nvPr/>
        </p:nvSpPr>
        <p:spPr>
          <a:xfrm>
            <a:off x="50637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BlueSky Output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7" name="Google Shape;447;p18"/>
          <p:cNvCxnSpPr/>
          <p:nvPr/>
        </p:nvCxnSpPr>
        <p:spPr>
          <a:xfrm>
            <a:off x="4572000" y="1209000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8" name="Google Shape;44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9275" y="1053050"/>
            <a:ext cx="4182324" cy="291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/>
          <p:nvPr/>
        </p:nvSpPr>
        <p:spPr>
          <a:xfrm rot="-1902086">
            <a:off x="7731471" y="2557193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1"/>
          <p:cNvSpPr/>
          <p:nvPr/>
        </p:nvSpPr>
        <p:spPr>
          <a:xfrm rot="-1902086">
            <a:off x="-2857519" y="-763855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1603500" y="1467825"/>
            <a:ext cx="59877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1748325" y="199425"/>
            <a:ext cx="6869896" cy="16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4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2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Scenario </a:t>
            </a:r>
            <a:r>
              <a:rPr lang="en-GB" sz="3200" b="1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GB" sz="32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Hybrid Region(DP in Euclidean)</a:t>
            </a:r>
            <a:endParaRPr sz="3200" b="1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11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457299" y="1747868"/>
            <a:ext cx="3553264" cy="2738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11"/>
          <p:cNvGrpSpPr/>
          <p:nvPr/>
        </p:nvGrpSpPr>
        <p:grpSpPr>
          <a:xfrm>
            <a:off x="649183" y="162630"/>
            <a:ext cx="1026729" cy="1001670"/>
            <a:chOff x="0" y="-30996"/>
            <a:chExt cx="812800" cy="843796"/>
          </a:xfrm>
        </p:grpSpPr>
        <p:sp>
          <p:nvSpPr>
            <p:cNvPr id="327" name="Google Shape;327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 txBox="1"/>
            <p:nvPr/>
          </p:nvSpPr>
          <p:spPr>
            <a:xfrm>
              <a:off x="76249" y="-309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27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" name="Google Shape;708;p35">
            <a:extLst>
              <a:ext uri="{FF2B5EF4-FFF2-40B4-BE49-F238E27FC236}">
                <a16:creationId xmlns:a16="http://schemas.microsoft.com/office/drawing/2014/main" id="{4C4F0FF5-F53F-B9D6-6EC8-45E586E2C844}"/>
              </a:ext>
            </a:extLst>
          </p:cNvPr>
          <p:cNvCxnSpPr>
            <a:cxnSpLocks/>
          </p:cNvCxnSpPr>
          <p:nvPr/>
        </p:nvCxnSpPr>
        <p:spPr>
          <a:xfrm>
            <a:off x="4389120" y="1698561"/>
            <a:ext cx="0" cy="27797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22696B05-D033-DF15-CA61-34663BB9870C}"/>
              </a:ext>
            </a:extLst>
          </p:cNvPr>
          <p:cNvSpPr txBox="1"/>
          <p:nvPr/>
        </p:nvSpPr>
        <p:spPr>
          <a:xfrm>
            <a:off x="4736057" y="1431588"/>
            <a:ext cx="6467400" cy="327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Distance Calculation(Euclidean):</a:t>
            </a: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Distance Calculation(Manhattan):</a:t>
            </a: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7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Total Distance: </a:t>
            </a: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Google Shape;483;p21">
            <a:extLst>
              <a:ext uri="{FF2B5EF4-FFF2-40B4-BE49-F238E27FC236}">
                <a16:creationId xmlns:a16="http://schemas.microsoft.com/office/drawing/2014/main" id="{974D35FD-07AE-85C3-D547-066457417C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6218" y="1918815"/>
            <a:ext cx="2838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5;p21">
            <a:extLst>
              <a:ext uri="{FF2B5EF4-FFF2-40B4-BE49-F238E27FC236}">
                <a16:creationId xmlns:a16="http://schemas.microsoft.com/office/drawing/2014/main" id="{037FD21E-581C-4068-3495-EC48037A509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6574" y="2820444"/>
            <a:ext cx="3154681" cy="33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84;p21">
            <a:extLst>
              <a:ext uri="{FF2B5EF4-FFF2-40B4-BE49-F238E27FC236}">
                <a16:creationId xmlns:a16="http://schemas.microsoft.com/office/drawing/2014/main" id="{1AB0C4FE-1D4C-1953-3563-389EDC5D2E8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86574" y="3717293"/>
            <a:ext cx="3610607" cy="49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86;p21">
            <a:extLst>
              <a:ext uri="{FF2B5EF4-FFF2-40B4-BE49-F238E27FC236}">
                <a16:creationId xmlns:a16="http://schemas.microsoft.com/office/drawing/2014/main" id="{D7BDACA4-EAA0-47B8-2189-17EEA38418F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26218" y="4184115"/>
            <a:ext cx="2276364" cy="526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8643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2"/>
          <p:cNvSpPr txBox="1"/>
          <p:nvPr/>
        </p:nvSpPr>
        <p:spPr>
          <a:xfrm>
            <a:off x="4546465" y="72897"/>
            <a:ext cx="5062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22"/>
          <p:cNvGrpSpPr/>
          <p:nvPr/>
        </p:nvGrpSpPr>
        <p:grpSpPr>
          <a:xfrm>
            <a:off x="0" y="4057716"/>
            <a:ext cx="4217550" cy="1085999"/>
            <a:chOff x="0" y="-38100"/>
            <a:chExt cx="2137200" cy="366000"/>
          </a:xfrm>
        </p:grpSpPr>
        <p:sp>
          <p:nvSpPr>
            <p:cNvPr id="493" name="Google Shape;493;p22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2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22"/>
          <p:cNvGrpSpPr/>
          <p:nvPr/>
        </p:nvGrpSpPr>
        <p:grpSpPr>
          <a:xfrm>
            <a:off x="4604" y="-75188"/>
            <a:ext cx="4217550" cy="1085999"/>
            <a:chOff x="0" y="-38100"/>
            <a:chExt cx="2137200" cy="366000"/>
          </a:xfrm>
        </p:grpSpPr>
        <p:sp>
          <p:nvSpPr>
            <p:cNvPr id="496" name="Google Shape;496;p22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2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22"/>
          <p:cNvGrpSpPr/>
          <p:nvPr/>
        </p:nvGrpSpPr>
        <p:grpSpPr>
          <a:xfrm>
            <a:off x="4596628" y="1343446"/>
            <a:ext cx="186944" cy="186944"/>
            <a:chOff x="0" y="0"/>
            <a:chExt cx="812800" cy="812800"/>
          </a:xfrm>
        </p:grpSpPr>
        <p:sp>
          <p:nvSpPr>
            <p:cNvPr id="499" name="Google Shape;499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22"/>
          <p:cNvGrpSpPr/>
          <p:nvPr/>
        </p:nvGrpSpPr>
        <p:grpSpPr>
          <a:xfrm>
            <a:off x="4596628" y="2115681"/>
            <a:ext cx="186944" cy="186944"/>
            <a:chOff x="0" y="0"/>
            <a:chExt cx="812800" cy="812800"/>
          </a:xfrm>
        </p:grpSpPr>
        <p:sp>
          <p:nvSpPr>
            <p:cNvPr id="502" name="Google Shape;50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22"/>
          <p:cNvSpPr/>
          <p:nvPr/>
        </p:nvSpPr>
        <p:spPr>
          <a:xfrm rot="-1902086">
            <a:off x="7537643" y="4097390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84" y="1182029"/>
            <a:ext cx="4217368" cy="278037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2"/>
          <p:cNvSpPr txBox="1"/>
          <p:nvPr/>
        </p:nvSpPr>
        <p:spPr>
          <a:xfrm>
            <a:off x="4891849" y="1278636"/>
            <a:ext cx="3293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 Manhattan points on the border</a:t>
            </a:r>
            <a:endParaRPr/>
          </a:p>
        </p:txBody>
      </p:sp>
      <p:sp>
        <p:nvSpPr>
          <p:cNvPr id="507" name="Google Shape;507;p22"/>
          <p:cNvSpPr txBox="1"/>
          <p:nvPr/>
        </p:nvSpPr>
        <p:spPr>
          <a:xfrm>
            <a:off x="4891849" y="2048493"/>
            <a:ext cx="28255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Euclidean points as it is</a:t>
            </a:r>
            <a:endParaRPr/>
          </a:p>
        </p:txBody>
      </p:sp>
      <p:grpSp>
        <p:nvGrpSpPr>
          <p:cNvPr id="508" name="Google Shape;508;p22"/>
          <p:cNvGrpSpPr/>
          <p:nvPr/>
        </p:nvGrpSpPr>
        <p:grpSpPr>
          <a:xfrm>
            <a:off x="4599467" y="2817660"/>
            <a:ext cx="186944" cy="186944"/>
            <a:chOff x="0" y="0"/>
            <a:chExt cx="812800" cy="812800"/>
          </a:xfrm>
        </p:grpSpPr>
        <p:sp>
          <p:nvSpPr>
            <p:cNvPr id="509" name="Google Shape;509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22"/>
          <p:cNvSpPr txBox="1"/>
          <p:nvPr/>
        </p:nvSpPr>
        <p:spPr>
          <a:xfrm>
            <a:off x="4880790" y="2757868"/>
            <a:ext cx="3545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Geometric Median on the new coordinates</a:t>
            </a:r>
            <a:endParaRPr/>
          </a:p>
        </p:txBody>
      </p:sp>
      <p:grpSp>
        <p:nvGrpSpPr>
          <p:cNvPr id="512" name="Google Shape;512;p22"/>
          <p:cNvGrpSpPr/>
          <p:nvPr/>
        </p:nvGrpSpPr>
        <p:grpSpPr>
          <a:xfrm>
            <a:off x="4614154" y="3519639"/>
            <a:ext cx="186944" cy="186944"/>
            <a:chOff x="0" y="0"/>
            <a:chExt cx="812800" cy="812800"/>
          </a:xfrm>
        </p:grpSpPr>
        <p:sp>
          <p:nvSpPr>
            <p:cNvPr id="513" name="Google Shape;513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22"/>
          <p:cNvSpPr txBox="1"/>
          <p:nvPr/>
        </p:nvSpPr>
        <p:spPr>
          <a:xfrm>
            <a:off x="4891850" y="3473900"/>
            <a:ext cx="17618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DP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/>
          <p:nvPr/>
        </p:nvSpPr>
        <p:spPr>
          <a:xfrm rot="-1898322">
            <a:off x="6452868" y="-2012371"/>
            <a:ext cx="4387089" cy="4398085"/>
          </a:xfrm>
          <a:custGeom>
            <a:avLst/>
            <a:gdLst/>
            <a:ahLst/>
            <a:cxnLst/>
            <a:rect l="l" t="t" r="r" b="b"/>
            <a:pathLst>
              <a:path w="8774178" h="8796169" extrusionOk="0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"/>
          <p:cNvGrpSpPr/>
          <p:nvPr/>
        </p:nvGrpSpPr>
        <p:grpSpPr>
          <a:xfrm>
            <a:off x="241744" y="1043449"/>
            <a:ext cx="3109069" cy="3109070"/>
            <a:chOff x="0" y="0"/>
            <a:chExt cx="812800" cy="812800"/>
          </a:xfrm>
        </p:grpSpPr>
        <p:sp>
          <p:nvSpPr>
            <p:cNvPr id="176" name="Google Shape;176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2"/>
          <p:cNvSpPr/>
          <p:nvPr/>
        </p:nvSpPr>
        <p:spPr>
          <a:xfrm>
            <a:off x="370610" y="1181988"/>
            <a:ext cx="2842842" cy="2844400"/>
          </a:xfrm>
          <a:custGeom>
            <a:avLst/>
            <a:gdLst/>
            <a:ahLst/>
            <a:cxnLst/>
            <a:rect l="l" t="t" r="r" b="b"/>
            <a:pathLst>
              <a:path w="6489446" h="6493002" extrusionOk="0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2702168" y="3817251"/>
            <a:ext cx="879090" cy="904444"/>
          </a:xfrm>
          <a:custGeom>
            <a:avLst/>
            <a:gdLst/>
            <a:ahLst/>
            <a:cxnLst/>
            <a:rect l="l" t="t" r="r" b="b"/>
            <a:pathLst>
              <a:path w="2096008" h="2156460" extrusionOk="0">
                <a:moveTo>
                  <a:pt x="1044194" y="60960"/>
                </a:moveTo>
                <a:cubicBezTo>
                  <a:pt x="884174" y="60960"/>
                  <a:pt x="731774" y="99060"/>
                  <a:pt x="594487" y="160020"/>
                </a:cubicBezTo>
                <a:cubicBezTo>
                  <a:pt x="198120" y="0"/>
                  <a:pt x="198120" y="0"/>
                  <a:pt x="198120" y="0"/>
                </a:cubicBezTo>
                <a:cubicBezTo>
                  <a:pt x="259080" y="419100"/>
                  <a:pt x="259080" y="419100"/>
                  <a:pt x="259080" y="419100"/>
                </a:cubicBezTo>
                <a:cubicBezTo>
                  <a:pt x="99060" y="601980"/>
                  <a:pt x="0" y="845820"/>
                  <a:pt x="0" y="1104900"/>
                </a:cubicBezTo>
                <a:cubicBezTo>
                  <a:pt x="0" y="1684020"/>
                  <a:pt x="464947" y="2156460"/>
                  <a:pt x="1044194" y="2156460"/>
                </a:cubicBezTo>
                <a:cubicBezTo>
                  <a:pt x="1623441" y="2156460"/>
                  <a:pt x="2096008" y="1684020"/>
                  <a:pt x="2096008" y="1104900"/>
                </a:cubicBezTo>
                <a:cubicBezTo>
                  <a:pt x="2096008" y="533400"/>
                  <a:pt x="1623441" y="60960"/>
                  <a:pt x="1044194" y="6096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350813" y="2772111"/>
            <a:ext cx="995900" cy="874828"/>
          </a:xfrm>
          <a:custGeom>
            <a:avLst/>
            <a:gdLst/>
            <a:ahLst/>
            <a:cxnLst/>
            <a:rect l="l" t="t" r="r" b="b"/>
            <a:pathLst>
              <a:path w="2374519" h="2085848" extrusionOk="0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350813" y="1493544"/>
            <a:ext cx="995900" cy="875148"/>
          </a:xfrm>
          <a:custGeom>
            <a:avLst/>
            <a:gdLst/>
            <a:ahLst/>
            <a:cxnLst/>
            <a:rect l="l" t="t" r="r" b="b"/>
            <a:pathLst>
              <a:path w="2374519" h="2086610" extrusionOk="0">
                <a:moveTo>
                  <a:pt x="1331849" y="0"/>
                </a:moveTo>
                <a:cubicBezTo>
                  <a:pt x="753491" y="0"/>
                  <a:pt x="281559" y="464566"/>
                  <a:pt x="281559" y="1043305"/>
                </a:cubicBezTo>
                <a:cubicBezTo>
                  <a:pt x="281559" y="1073785"/>
                  <a:pt x="289179" y="1104265"/>
                  <a:pt x="289179" y="1134745"/>
                </a:cubicBezTo>
                <a:cubicBezTo>
                  <a:pt x="0" y="1439291"/>
                  <a:pt x="0" y="1439291"/>
                  <a:pt x="0" y="1439291"/>
                </a:cubicBezTo>
                <a:cubicBezTo>
                  <a:pt x="410972" y="1538351"/>
                  <a:pt x="410972" y="1538351"/>
                  <a:pt x="410972" y="1538351"/>
                </a:cubicBezTo>
                <a:cubicBezTo>
                  <a:pt x="585978" y="1865757"/>
                  <a:pt x="928497" y="2086610"/>
                  <a:pt x="1331849" y="2086610"/>
                </a:cubicBezTo>
                <a:cubicBezTo>
                  <a:pt x="1902714" y="2086610"/>
                  <a:pt x="2374519" y="1622044"/>
                  <a:pt x="2374519" y="1043305"/>
                </a:cubicBezTo>
                <a:cubicBezTo>
                  <a:pt x="2374519" y="464566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702168" y="421830"/>
            <a:ext cx="879090" cy="898692"/>
          </a:xfrm>
          <a:custGeom>
            <a:avLst/>
            <a:gdLst/>
            <a:ahLst/>
            <a:cxnLst/>
            <a:rect l="l" t="t" r="r" b="b"/>
            <a:pathLst>
              <a:path w="2096008" h="2142744" extrusionOk="0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1524475" y="1665163"/>
            <a:ext cx="777942" cy="643570"/>
          </a:xfrm>
          <a:custGeom>
            <a:avLst/>
            <a:gdLst/>
            <a:ahLst/>
            <a:cxnLst/>
            <a:rect l="l" t="t" r="r" b="b"/>
            <a:pathLst>
              <a:path w="1555883" h="1287140" extrusionOk="0">
                <a:moveTo>
                  <a:pt x="0" y="0"/>
                </a:moveTo>
                <a:lnTo>
                  <a:pt x="1555883" y="0"/>
                </a:lnTo>
                <a:lnTo>
                  <a:pt x="1555883" y="1287140"/>
                </a:lnTo>
                <a:lnTo>
                  <a:pt x="0" y="1287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464324" y="2409206"/>
            <a:ext cx="2655375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2792761" y="600239"/>
            <a:ext cx="660416" cy="4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3658375" y="500063"/>
            <a:ext cx="217456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4327875" y="1523350"/>
            <a:ext cx="319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Necessity of Drone based delivery system</a:t>
            </a:r>
            <a:endParaRPr sz="2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4336202" y="2878939"/>
            <a:ext cx="336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Challenges in Drone Based Delivery System</a:t>
            </a:r>
            <a:r>
              <a:rPr lang="en-GB" sz="7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3658375" y="4037462"/>
            <a:ext cx="3747778" cy="1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3554282" y="1660176"/>
            <a:ext cx="660417" cy="48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3554282" y="2939278"/>
            <a:ext cx="660417" cy="4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2792761" y="4028513"/>
            <a:ext cx="660416" cy="4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2"/>
          <p:cNvGrpSpPr/>
          <p:nvPr/>
        </p:nvGrpSpPr>
        <p:grpSpPr>
          <a:xfrm>
            <a:off x="2549801" y="3588313"/>
            <a:ext cx="228938" cy="228939"/>
            <a:chOff x="0" y="0"/>
            <a:chExt cx="812800" cy="812800"/>
          </a:xfrm>
        </p:grpSpPr>
        <p:sp>
          <p:nvSpPr>
            <p:cNvPr id="194" name="Google Shape;194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2"/>
          <p:cNvGrpSpPr/>
          <p:nvPr/>
        </p:nvGrpSpPr>
        <p:grpSpPr>
          <a:xfrm>
            <a:off x="3027225" y="2843075"/>
            <a:ext cx="228939" cy="228938"/>
            <a:chOff x="0" y="0"/>
            <a:chExt cx="812800" cy="812800"/>
          </a:xfrm>
        </p:grpSpPr>
        <p:sp>
          <p:nvSpPr>
            <p:cNvPr id="197" name="Google Shape;197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2"/>
          <p:cNvGrpSpPr/>
          <p:nvPr/>
        </p:nvGrpSpPr>
        <p:grpSpPr>
          <a:xfrm>
            <a:off x="3027225" y="2060604"/>
            <a:ext cx="228939" cy="228938"/>
            <a:chOff x="0" y="0"/>
            <a:chExt cx="812800" cy="812800"/>
          </a:xfrm>
        </p:grpSpPr>
        <p:sp>
          <p:nvSpPr>
            <p:cNvPr id="200" name="Google Shape;200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2"/>
          <p:cNvGrpSpPr/>
          <p:nvPr/>
        </p:nvGrpSpPr>
        <p:grpSpPr>
          <a:xfrm>
            <a:off x="2549801" y="1379075"/>
            <a:ext cx="228938" cy="228939"/>
            <a:chOff x="0" y="0"/>
            <a:chExt cx="812800" cy="812800"/>
          </a:xfrm>
        </p:grpSpPr>
        <p:sp>
          <p:nvSpPr>
            <p:cNvPr id="203" name="Google Shape;203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"/>
          <p:cNvSpPr/>
          <p:nvPr/>
        </p:nvSpPr>
        <p:spPr>
          <a:xfrm rot="-1898322">
            <a:off x="-993633" y="4047578"/>
            <a:ext cx="2445751" cy="24518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 txBox="1"/>
          <p:nvPr/>
        </p:nvSpPr>
        <p:spPr>
          <a:xfrm>
            <a:off x="3733624" y="4152519"/>
            <a:ext cx="294911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GB" sz="2000" b="1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Work &amp; Analysis</a:t>
            </a:r>
            <a:r>
              <a:rPr lang="en-GB" sz="2000" b="1" i="0" u="none" strike="noStrike" cap="non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700" b="0" i="0" u="none" strike="noStrike" cap="non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3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3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3"/>
          <p:cNvSpPr txBox="1"/>
          <p:nvPr/>
        </p:nvSpPr>
        <p:spPr>
          <a:xfrm>
            <a:off x="350531" y="271058"/>
            <a:ext cx="6281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43" y="1053050"/>
            <a:ext cx="3788014" cy="291643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3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Placement of DP using Geometric Median Approach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23"/>
          <p:cNvSpPr txBox="1"/>
          <p:nvPr/>
        </p:nvSpPr>
        <p:spPr>
          <a:xfrm>
            <a:off x="50637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BlueSky Output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6" name="Google Shape;526;p23"/>
          <p:cNvCxnSpPr/>
          <p:nvPr/>
        </p:nvCxnSpPr>
        <p:spPr>
          <a:xfrm>
            <a:off x="4572000" y="1209000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27" name="Google Shape;52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9275" y="1053050"/>
            <a:ext cx="4182324" cy="28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/>
          <p:nvPr/>
        </p:nvSpPr>
        <p:spPr>
          <a:xfrm rot="-1902086">
            <a:off x="7731471" y="2557193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1"/>
          <p:cNvSpPr/>
          <p:nvPr/>
        </p:nvSpPr>
        <p:spPr>
          <a:xfrm rot="-1902086">
            <a:off x="-2857519" y="-763855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1603500" y="1467825"/>
            <a:ext cx="59877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1748325" y="199425"/>
            <a:ext cx="6869896" cy="16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4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2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Scenario 4: Hybrid Region(DP in Manhattan)</a:t>
            </a:r>
            <a:endParaRPr sz="3200" b="1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11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457299" y="1747868"/>
            <a:ext cx="3553263" cy="2738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11"/>
          <p:cNvGrpSpPr/>
          <p:nvPr/>
        </p:nvGrpSpPr>
        <p:grpSpPr>
          <a:xfrm>
            <a:off x="649183" y="162630"/>
            <a:ext cx="1026729" cy="1001670"/>
            <a:chOff x="0" y="-30996"/>
            <a:chExt cx="812800" cy="843796"/>
          </a:xfrm>
        </p:grpSpPr>
        <p:sp>
          <p:nvSpPr>
            <p:cNvPr id="327" name="Google Shape;327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 txBox="1"/>
            <p:nvPr/>
          </p:nvSpPr>
          <p:spPr>
            <a:xfrm>
              <a:off x="76249" y="-309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7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7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" name="Google Shape;708;p35">
            <a:extLst>
              <a:ext uri="{FF2B5EF4-FFF2-40B4-BE49-F238E27FC236}">
                <a16:creationId xmlns:a16="http://schemas.microsoft.com/office/drawing/2014/main" id="{4C4F0FF5-F53F-B9D6-6EC8-45E586E2C844}"/>
              </a:ext>
            </a:extLst>
          </p:cNvPr>
          <p:cNvCxnSpPr>
            <a:cxnSpLocks/>
          </p:cNvCxnSpPr>
          <p:nvPr/>
        </p:nvCxnSpPr>
        <p:spPr>
          <a:xfrm>
            <a:off x="4389120" y="1698561"/>
            <a:ext cx="0" cy="27797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22696B05-D033-DF15-CA61-34663BB9870C}"/>
              </a:ext>
            </a:extLst>
          </p:cNvPr>
          <p:cNvSpPr txBox="1"/>
          <p:nvPr/>
        </p:nvSpPr>
        <p:spPr>
          <a:xfrm>
            <a:off x="4736057" y="1431588"/>
            <a:ext cx="6467400" cy="327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Distance Calculation(Euclidean):</a:t>
            </a: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Distance Calculation(Manhattan):</a:t>
            </a: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7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Total Distance: </a:t>
            </a: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Google Shape;483;p21">
            <a:extLst>
              <a:ext uri="{FF2B5EF4-FFF2-40B4-BE49-F238E27FC236}">
                <a16:creationId xmlns:a16="http://schemas.microsoft.com/office/drawing/2014/main" id="{974D35FD-07AE-85C3-D547-066457417C94}"/>
              </a:ext>
            </a:extLst>
          </p:cNvPr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4931115" y="1943368"/>
            <a:ext cx="3632158" cy="33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5;p21">
            <a:extLst>
              <a:ext uri="{FF2B5EF4-FFF2-40B4-BE49-F238E27FC236}">
                <a16:creationId xmlns:a16="http://schemas.microsoft.com/office/drawing/2014/main" id="{037FD21E-581C-4068-3495-EC48037A5090}"/>
              </a:ext>
            </a:extLst>
          </p:cNvPr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4933407" y="2860351"/>
            <a:ext cx="2257716" cy="33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84;p21">
            <a:extLst>
              <a:ext uri="{FF2B5EF4-FFF2-40B4-BE49-F238E27FC236}">
                <a16:creationId xmlns:a16="http://schemas.microsoft.com/office/drawing/2014/main" id="{1AB0C4FE-1D4C-1953-3563-389EDC5D2E82}"/>
              </a:ext>
            </a:extLst>
          </p:cNvPr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4882963" y="3685352"/>
            <a:ext cx="3610607" cy="4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86;p21">
            <a:extLst>
              <a:ext uri="{FF2B5EF4-FFF2-40B4-BE49-F238E27FC236}">
                <a16:creationId xmlns:a16="http://schemas.microsoft.com/office/drawing/2014/main" id="{D7BDACA4-EAA0-47B8-2189-17EEA38418FA}"/>
              </a:ext>
            </a:extLst>
          </p:cNvPr>
          <p:cNvPicPr preferRelativeResize="0"/>
          <p:nvPr/>
        </p:nvPicPr>
        <p:blipFill rotWithShape="1">
          <a:blip r:embed="rId8"/>
          <a:srcRect/>
          <a:stretch/>
        </p:blipFill>
        <p:spPr>
          <a:xfrm>
            <a:off x="4882963" y="4193440"/>
            <a:ext cx="2147832" cy="526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213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6"/>
          <p:cNvSpPr txBox="1"/>
          <p:nvPr/>
        </p:nvSpPr>
        <p:spPr>
          <a:xfrm>
            <a:off x="4546465" y="72897"/>
            <a:ext cx="5062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" name="Google Shape;560;p26"/>
          <p:cNvGrpSpPr/>
          <p:nvPr/>
        </p:nvGrpSpPr>
        <p:grpSpPr>
          <a:xfrm>
            <a:off x="0" y="4131825"/>
            <a:ext cx="4217550" cy="1011890"/>
            <a:chOff x="0" y="-38100"/>
            <a:chExt cx="2137200" cy="366000"/>
          </a:xfrm>
        </p:grpSpPr>
        <p:sp>
          <p:nvSpPr>
            <p:cNvPr id="561" name="Google Shape;561;p26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6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4604" y="-75187"/>
            <a:ext cx="4217550" cy="1011890"/>
            <a:chOff x="0" y="-38100"/>
            <a:chExt cx="2137200" cy="366000"/>
          </a:xfrm>
        </p:grpSpPr>
        <p:sp>
          <p:nvSpPr>
            <p:cNvPr id="564" name="Google Shape;564;p26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6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26"/>
          <p:cNvGrpSpPr/>
          <p:nvPr/>
        </p:nvGrpSpPr>
        <p:grpSpPr>
          <a:xfrm>
            <a:off x="4596628" y="1343446"/>
            <a:ext cx="186944" cy="186944"/>
            <a:chOff x="0" y="0"/>
            <a:chExt cx="812800" cy="812800"/>
          </a:xfrm>
        </p:grpSpPr>
        <p:sp>
          <p:nvSpPr>
            <p:cNvPr id="567" name="Google Shape;56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26"/>
          <p:cNvGrpSpPr/>
          <p:nvPr/>
        </p:nvGrpSpPr>
        <p:grpSpPr>
          <a:xfrm>
            <a:off x="4596628" y="2115681"/>
            <a:ext cx="186944" cy="186944"/>
            <a:chOff x="0" y="0"/>
            <a:chExt cx="812800" cy="812800"/>
          </a:xfrm>
        </p:grpSpPr>
        <p:sp>
          <p:nvSpPr>
            <p:cNvPr id="570" name="Google Shape;570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26"/>
          <p:cNvSpPr/>
          <p:nvPr/>
        </p:nvSpPr>
        <p:spPr>
          <a:xfrm rot="-1902086">
            <a:off x="7537643" y="4097390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84" y="936379"/>
            <a:ext cx="4217368" cy="330045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6"/>
          <p:cNvSpPr txBox="1"/>
          <p:nvPr/>
        </p:nvSpPr>
        <p:spPr>
          <a:xfrm>
            <a:off x="4891849" y="1278636"/>
            <a:ext cx="32931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 border in different intervals on Y axis</a:t>
            </a:r>
            <a:endParaRPr/>
          </a:p>
        </p:txBody>
      </p:sp>
      <p:sp>
        <p:nvSpPr>
          <p:cNvPr id="575" name="Google Shape;575;p26"/>
          <p:cNvSpPr txBox="1"/>
          <p:nvPr/>
        </p:nvSpPr>
        <p:spPr>
          <a:xfrm>
            <a:off x="4891849" y="2048493"/>
            <a:ext cx="28255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 Euclidean points on that interval</a:t>
            </a:r>
            <a:endParaRPr/>
          </a:p>
        </p:txBody>
      </p:sp>
      <p:grpSp>
        <p:nvGrpSpPr>
          <p:cNvPr id="576" name="Google Shape;576;p26"/>
          <p:cNvGrpSpPr/>
          <p:nvPr/>
        </p:nvGrpSpPr>
        <p:grpSpPr>
          <a:xfrm>
            <a:off x="4599467" y="2817660"/>
            <a:ext cx="186944" cy="186944"/>
            <a:chOff x="0" y="0"/>
            <a:chExt cx="812800" cy="812800"/>
          </a:xfrm>
        </p:grpSpPr>
        <p:sp>
          <p:nvSpPr>
            <p:cNvPr id="577" name="Google Shape;57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" name="Google Shape;579;p26"/>
          <p:cNvSpPr txBox="1"/>
          <p:nvPr/>
        </p:nvSpPr>
        <p:spPr>
          <a:xfrm>
            <a:off x="4880790" y="2757868"/>
            <a:ext cx="3545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Geometric Median on new coordinates</a:t>
            </a:r>
            <a:endParaRPr/>
          </a:p>
        </p:txBody>
      </p:sp>
      <p:grpSp>
        <p:nvGrpSpPr>
          <p:cNvPr id="580" name="Google Shape;580;p26"/>
          <p:cNvGrpSpPr/>
          <p:nvPr/>
        </p:nvGrpSpPr>
        <p:grpSpPr>
          <a:xfrm>
            <a:off x="4614154" y="3519639"/>
            <a:ext cx="186944" cy="186944"/>
            <a:chOff x="0" y="0"/>
            <a:chExt cx="812800" cy="812800"/>
          </a:xfrm>
        </p:grpSpPr>
        <p:sp>
          <p:nvSpPr>
            <p:cNvPr id="581" name="Google Shape;581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26"/>
          <p:cNvSpPr txBox="1"/>
          <p:nvPr/>
        </p:nvSpPr>
        <p:spPr>
          <a:xfrm>
            <a:off x="4891850" y="3473900"/>
            <a:ext cx="30255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DP that generates minimum distance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7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7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7"/>
          <p:cNvSpPr txBox="1"/>
          <p:nvPr/>
        </p:nvSpPr>
        <p:spPr>
          <a:xfrm>
            <a:off x="350531" y="271058"/>
            <a:ext cx="6281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44" y="1053050"/>
            <a:ext cx="3788012" cy="291643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7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Placement of DP using Manhattan Median Approach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27"/>
          <p:cNvSpPr txBox="1"/>
          <p:nvPr/>
        </p:nvSpPr>
        <p:spPr>
          <a:xfrm>
            <a:off x="50637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BlueSky Output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4" name="Google Shape;594;p27"/>
          <p:cNvCxnSpPr/>
          <p:nvPr/>
        </p:nvCxnSpPr>
        <p:spPr>
          <a:xfrm>
            <a:off x="4572000" y="1209000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5" name="Google Shape;59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9275" y="1053050"/>
            <a:ext cx="4182324" cy="28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/>
          <p:nvPr/>
        </p:nvSpPr>
        <p:spPr>
          <a:xfrm rot="-1902086">
            <a:off x="7452551" y="-2367524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8"/>
          <p:cNvSpPr/>
          <p:nvPr/>
        </p:nvSpPr>
        <p:spPr>
          <a:xfrm rot="1739939">
            <a:off x="-1632953" y="3888022"/>
            <a:ext cx="3675468" cy="3684679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8"/>
          <p:cNvSpPr txBox="1"/>
          <p:nvPr/>
        </p:nvSpPr>
        <p:spPr>
          <a:xfrm>
            <a:off x="350531" y="110339"/>
            <a:ext cx="62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Result and Analysis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28"/>
          <p:cNvPicPr preferRelativeResize="0"/>
          <p:nvPr/>
        </p:nvPicPr>
        <p:blipFill>
          <a:blip r:embed="rId4"/>
          <a:srcRect/>
          <a:stretch/>
        </p:blipFill>
        <p:spPr>
          <a:xfrm>
            <a:off x="4757913" y="771266"/>
            <a:ext cx="3171926" cy="193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468" y="771266"/>
            <a:ext cx="3022720" cy="193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177" y="2948667"/>
            <a:ext cx="3063303" cy="19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8"/>
          <p:cNvPicPr preferRelativeResize="0"/>
          <p:nvPr/>
        </p:nvPicPr>
        <p:blipFill>
          <a:blip r:embed="rId7"/>
          <a:srcRect/>
          <a:stretch/>
        </p:blipFill>
        <p:spPr>
          <a:xfrm>
            <a:off x="4757912" y="2924345"/>
            <a:ext cx="3171927" cy="202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"/>
          <p:cNvSpPr/>
          <p:nvPr/>
        </p:nvSpPr>
        <p:spPr>
          <a:xfrm rot="-1902086">
            <a:off x="7452551" y="-2367524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9"/>
          <p:cNvSpPr/>
          <p:nvPr/>
        </p:nvSpPr>
        <p:spPr>
          <a:xfrm rot="1739939">
            <a:off x="-1632953" y="3888022"/>
            <a:ext cx="3675468" cy="3684679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9"/>
          <p:cNvSpPr txBox="1"/>
          <p:nvPr/>
        </p:nvSpPr>
        <p:spPr>
          <a:xfrm>
            <a:off x="350531" y="110339"/>
            <a:ext cx="718260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Delivery VS Distance Comparison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8491" y="952792"/>
            <a:ext cx="5734648" cy="370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"/>
          <p:cNvSpPr/>
          <p:nvPr/>
        </p:nvSpPr>
        <p:spPr>
          <a:xfrm rot="-1902086">
            <a:off x="7731471" y="2557193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0"/>
          <p:cNvSpPr/>
          <p:nvPr/>
        </p:nvSpPr>
        <p:spPr>
          <a:xfrm rot="-1902086">
            <a:off x="-2857519" y="-763855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0"/>
          <p:cNvSpPr txBox="1"/>
          <p:nvPr/>
        </p:nvSpPr>
        <p:spPr>
          <a:xfrm>
            <a:off x="1603500" y="1467825"/>
            <a:ext cx="59877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0"/>
          <p:cNvSpPr txBox="1"/>
          <p:nvPr/>
        </p:nvSpPr>
        <p:spPr>
          <a:xfrm>
            <a:off x="1748325" y="199425"/>
            <a:ext cx="6754800" cy="16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4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Scenario 5: Euclidean Region with Drone Capacity K</a:t>
            </a:r>
            <a:endParaRPr dirty="0"/>
          </a:p>
        </p:txBody>
      </p:sp>
      <p:grpSp>
        <p:nvGrpSpPr>
          <p:cNvPr id="623" name="Google Shape;623;p30"/>
          <p:cNvGrpSpPr/>
          <p:nvPr/>
        </p:nvGrpSpPr>
        <p:grpSpPr>
          <a:xfrm>
            <a:off x="649183" y="162630"/>
            <a:ext cx="1026729" cy="1001670"/>
            <a:chOff x="0" y="-30996"/>
            <a:chExt cx="812800" cy="843796"/>
          </a:xfrm>
        </p:grpSpPr>
        <p:sp>
          <p:nvSpPr>
            <p:cNvPr id="624" name="Google Shape;624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0"/>
            <p:cNvSpPr txBox="1"/>
            <p:nvPr/>
          </p:nvSpPr>
          <p:spPr>
            <a:xfrm>
              <a:off x="76249" y="-309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7" name="Google Shape;627;p30"/>
          <p:cNvPicPr preferRelativeResize="0"/>
          <p:nvPr/>
        </p:nvPicPr>
        <p:blipFill rotWithShape="1">
          <a:blip r:embed="rId4">
            <a:alphaModFix/>
          </a:blip>
          <a:srcRect t="49" b="49"/>
          <a:stretch/>
        </p:blipFill>
        <p:spPr>
          <a:xfrm>
            <a:off x="845250" y="1843039"/>
            <a:ext cx="3218171" cy="2291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30"/>
          <p:cNvCxnSpPr/>
          <p:nvPr/>
        </p:nvCxnSpPr>
        <p:spPr>
          <a:xfrm>
            <a:off x="4335780" y="1740248"/>
            <a:ext cx="0" cy="24495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651;p32">
            <a:extLst>
              <a:ext uri="{FF2B5EF4-FFF2-40B4-BE49-F238E27FC236}">
                <a16:creationId xmlns:a16="http://schemas.microsoft.com/office/drawing/2014/main" id="{4645B052-5AE8-3173-3661-75D517F181B3}"/>
              </a:ext>
            </a:extLst>
          </p:cNvPr>
          <p:cNvSpPr txBox="1"/>
          <p:nvPr/>
        </p:nvSpPr>
        <p:spPr>
          <a:xfrm>
            <a:off x="4686461" y="1385409"/>
            <a:ext cx="6467400" cy="375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Distance covered by drone in one cycle:</a:t>
            </a: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Total Distance: </a:t>
            </a: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652;p32">
            <a:extLst>
              <a:ext uri="{FF2B5EF4-FFF2-40B4-BE49-F238E27FC236}">
                <a16:creationId xmlns:a16="http://schemas.microsoft.com/office/drawing/2014/main" id="{72AE6183-22BC-68D6-C9F6-9170F05409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7350" y="1882578"/>
            <a:ext cx="4152571" cy="192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53;p32">
            <a:extLst>
              <a:ext uri="{FF2B5EF4-FFF2-40B4-BE49-F238E27FC236}">
                <a16:creationId xmlns:a16="http://schemas.microsoft.com/office/drawing/2014/main" id="{806E4A21-5D46-CBB8-F601-5C6DB370832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2224" y="4264824"/>
            <a:ext cx="3685908" cy="55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3"/>
          <p:cNvSpPr txBox="1"/>
          <p:nvPr/>
        </p:nvSpPr>
        <p:spPr>
          <a:xfrm>
            <a:off x="4546465" y="72897"/>
            <a:ext cx="5062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" name="Google Shape;659;p33"/>
          <p:cNvGrpSpPr/>
          <p:nvPr/>
        </p:nvGrpSpPr>
        <p:grpSpPr>
          <a:xfrm>
            <a:off x="0" y="4131825"/>
            <a:ext cx="4217550" cy="1011890"/>
            <a:chOff x="0" y="-38100"/>
            <a:chExt cx="2137200" cy="366000"/>
          </a:xfrm>
        </p:grpSpPr>
        <p:sp>
          <p:nvSpPr>
            <p:cNvPr id="660" name="Google Shape;660;p33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3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33"/>
          <p:cNvGrpSpPr/>
          <p:nvPr/>
        </p:nvGrpSpPr>
        <p:grpSpPr>
          <a:xfrm>
            <a:off x="4604" y="-75187"/>
            <a:ext cx="4217550" cy="1011890"/>
            <a:chOff x="0" y="-38100"/>
            <a:chExt cx="2137200" cy="366000"/>
          </a:xfrm>
        </p:grpSpPr>
        <p:sp>
          <p:nvSpPr>
            <p:cNvPr id="663" name="Google Shape;663;p33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3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33"/>
          <p:cNvGrpSpPr/>
          <p:nvPr/>
        </p:nvGrpSpPr>
        <p:grpSpPr>
          <a:xfrm>
            <a:off x="4596628" y="1343446"/>
            <a:ext cx="186944" cy="186944"/>
            <a:chOff x="0" y="0"/>
            <a:chExt cx="812800" cy="812800"/>
          </a:xfrm>
        </p:grpSpPr>
        <p:sp>
          <p:nvSpPr>
            <p:cNvPr id="666" name="Google Shape;666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8" name="Google Shape;668;p33"/>
          <p:cNvGrpSpPr/>
          <p:nvPr/>
        </p:nvGrpSpPr>
        <p:grpSpPr>
          <a:xfrm>
            <a:off x="4596628" y="2115681"/>
            <a:ext cx="186944" cy="186944"/>
            <a:chOff x="0" y="0"/>
            <a:chExt cx="812800" cy="812800"/>
          </a:xfrm>
        </p:grpSpPr>
        <p:sp>
          <p:nvSpPr>
            <p:cNvPr id="669" name="Google Shape;669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33"/>
          <p:cNvSpPr/>
          <p:nvPr/>
        </p:nvSpPr>
        <p:spPr>
          <a:xfrm rot="-1902086">
            <a:off x="7537643" y="4097390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84" y="936379"/>
            <a:ext cx="4217368" cy="3300458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3"/>
          <p:cNvSpPr txBox="1"/>
          <p:nvPr/>
        </p:nvSpPr>
        <p:spPr>
          <a:xfrm>
            <a:off x="4891849" y="1278636"/>
            <a:ext cx="3293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P/K Clusters</a:t>
            </a:r>
            <a:endParaRPr/>
          </a:p>
        </p:txBody>
      </p:sp>
      <p:sp>
        <p:nvSpPr>
          <p:cNvPr id="674" name="Google Shape;674;p33"/>
          <p:cNvSpPr txBox="1"/>
          <p:nvPr/>
        </p:nvSpPr>
        <p:spPr>
          <a:xfrm>
            <a:off x="4891849" y="2048493"/>
            <a:ext cx="30775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initial DP by mean of cluster centroids</a:t>
            </a:r>
            <a:endParaRPr/>
          </a:p>
        </p:txBody>
      </p:sp>
      <p:grpSp>
        <p:nvGrpSpPr>
          <p:cNvPr id="675" name="Google Shape;675;p33"/>
          <p:cNvGrpSpPr/>
          <p:nvPr/>
        </p:nvGrpSpPr>
        <p:grpSpPr>
          <a:xfrm>
            <a:off x="4599467" y="2817660"/>
            <a:ext cx="186944" cy="186944"/>
            <a:chOff x="0" y="0"/>
            <a:chExt cx="812800" cy="812800"/>
          </a:xfrm>
        </p:grpSpPr>
        <p:sp>
          <p:nvSpPr>
            <p:cNvPr id="676" name="Google Shape;676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p33"/>
          <p:cNvSpPr txBox="1"/>
          <p:nvPr/>
        </p:nvSpPr>
        <p:spPr>
          <a:xfrm>
            <a:off x="4880790" y="2757868"/>
            <a:ext cx="3545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TSP w.r.t Cluster points and initial DP</a:t>
            </a:r>
            <a:endParaRPr/>
          </a:p>
        </p:txBody>
      </p:sp>
      <p:grpSp>
        <p:nvGrpSpPr>
          <p:cNvPr id="679" name="Google Shape;679;p33"/>
          <p:cNvGrpSpPr/>
          <p:nvPr/>
        </p:nvGrpSpPr>
        <p:grpSpPr>
          <a:xfrm>
            <a:off x="4614154" y="3519639"/>
            <a:ext cx="186944" cy="186944"/>
            <a:chOff x="0" y="0"/>
            <a:chExt cx="812800" cy="812800"/>
          </a:xfrm>
        </p:grpSpPr>
        <p:sp>
          <p:nvSpPr>
            <p:cNvPr id="680" name="Google Shape;680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2" name="Google Shape;682;p33"/>
          <p:cNvSpPr txBox="1"/>
          <p:nvPr/>
        </p:nvSpPr>
        <p:spPr>
          <a:xfrm>
            <a:off x="4891850" y="3473900"/>
            <a:ext cx="30255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DP by Geometric Median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4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4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4"/>
          <p:cNvSpPr txBox="1"/>
          <p:nvPr/>
        </p:nvSpPr>
        <p:spPr>
          <a:xfrm>
            <a:off x="350531" y="271058"/>
            <a:ext cx="6281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44" y="1053049"/>
            <a:ext cx="3788012" cy="29164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4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Placement of DP using </a:t>
            </a: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Geometric</a:t>
            </a:r>
            <a:r>
              <a:rPr lang="en-GB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Median Approach</a:t>
            </a: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34"/>
          <p:cNvSpPr txBox="1"/>
          <p:nvPr/>
        </p:nvSpPr>
        <p:spPr>
          <a:xfrm>
            <a:off x="50637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BlueSky Output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3" name="Google Shape;693;p34"/>
          <p:cNvCxnSpPr/>
          <p:nvPr/>
        </p:nvCxnSpPr>
        <p:spPr>
          <a:xfrm>
            <a:off x="4572000" y="1209000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4" name="Google Shape;69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9275" y="1053049"/>
            <a:ext cx="4182324" cy="291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"/>
          <p:cNvSpPr/>
          <p:nvPr/>
        </p:nvSpPr>
        <p:spPr>
          <a:xfrm rot="-1902086">
            <a:off x="7731471" y="2557193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0"/>
          <p:cNvSpPr/>
          <p:nvPr/>
        </p:nvSpPr>
        <p:spPr>
          <a:xfrm rot="-1902086">
            <a:off x="-2857519" y="-763855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0"/>
          <p:cNvSpPr txBox="1"/>
          <p:nvPr/>
        </p:nvSpPr>
        <p:spPr>
          <a:xfrm>
            <a:off x="1603500" y="1467825"/>
            <a:ext cx="59877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0"/>
          <p:cNvSpPr txBox="1"/>
          <p:nvPr/>
        </p:nvSpPr>
        <p:spPr>
          <a:xfrm>
            <a:off x="1748325" y="199425"/>
            <a:ext cx="6754800" cy="16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4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Scenario 6: Manhattan Region with Drone Capacity K</a:t>
            </a:r>
            <a:endParaRPr dirty="0"/>
          </a:p>
        </p:txBody>
      </p:sp>
      <p:grpSp>
        <p:nvGrpSpPr>
          <p:cNvPr id="623" name="Google Shape;623;p30"/>
          <p:cNvGrpSpPr/>
          <p:nvPr/>
        </p:nvGrpSpPr>
        <p:grpSpPr>
          <a:xfrm>
            <a:off x="649183" y="162630"/>
            <a:ext cx="1026729" cy="1001670"/>
            <a:chOff x="0" y="-30996"/>
            <a:chExt cx="812800" cy="843796"/>
          </a:xfrm>
        </p:grpSpPr>
        <p:sp>
          <p:nvSpPr>
            <p:cNvPr id="624" name="Google Shape;624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0"/>
            <p:cNvSpPr txBox="1"/>
            <p:nvPr/>
          </p:nvSpPr>
          <p:spPr>
            <a:xfrm>
              <a:off x="76249" y="-309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06</a:t>
              </a:r>
              <a:endParaRPr sz="27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7" name="Google Shape;627;p30"/>
          <p:cNvPicPr preferRelativeResize="0"/>
          <p:nvPr/>
        </p:nvPicPr>
        <p:blipFill rotWithShape="1">
          <a:blip r:embed="rId4"/>
          <a:srcRect t="-547" b="-547"/>
          <a:stretch/>
        </p:blipFill>
        <p:spPr>
          <a:xfrm>
            <a:off x="872670" y="1851525"/>
            <a:ext cx="3218171" cy="241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30"/>
          <p:cNvCxnSpPr>
            <a:cxnSpLocks/>
          </p:cNvCxnSpPr>
          <p:nvPr/>
        </p:nvCxnSpPr>
        <p:spPr>
          <a:xfrm>
            <a:off x="4335780" y="1638300"/>
            <a:ext cx="0" cy="27720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651;p32">
            <a:extLst>
              <a:ext uri="{FF2B5EF4-FFF2-40B4-BE49-F238E27FC236}">
                <a16:creationId xmlns:a16="http://schemas.microsoft.com/office/drawing/2014/main" id="{4645B052-5AE8-3173-3661-75D517F181B3}"/>
              </a:ext>
            </a:extLst>
          </p:cNvPr>
          <p:cNvSpPr txBox="1"/>
          <p:nvPr/>
        </p:nvSpPr>
        <p:spPr>
          <a:xfrm>
            <a:off x="4686461" y="1385409"/>
            <a:ext cx="6467400" cy="375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Distance covered by drone in one cycle:</a:t>
            </a: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Where,</a:t>
            </a: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Total Distance: </a:t>
            </a: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Google Shape;653;p32">
            <a:extLst>
              <a:ext uri="{FF2B5EF4-FFF2-40B4-BE49-F238E27FC236}">
                <a16:creationId xmlns:a16="http://schemas.microsoft.com/office/drawing/2014/main" id="{806E4A21-5D46-CBB8-F601-5C6DB3708322}"/>
              </a:ext>
            </a:extLst>
          </p:cNvPr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5120471" y="4263525"/>
            <a:ext cx="3580760" cy="55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21;p36">
            <a:extLst>
              <a:ext uri="{FF2B5EF4-FFF2-40B4-BE49-F238E27FC236}">
                <a16:creationId xmlns:a16="http://schemas.microsoft.com/office/drawing/2014/main" id="{DD61FB3F-C551-DD96-DA6C-AE52CD727BC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51448" y="1699710"/>
            <a:ext cx="3451677" cy="30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22;p36">
            <a:extLst>
              <a:ext uri="{FF2B5EF4-FFF2-40B4-BE49-F238E27FC236}">
                <a16:creationId xmlns:a16="http://schemas.microsoft.com/office/drawing/2014/main" id="{E2ADFD74-A6C3-AAFD-94B1-B7CDF6EE9D1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23529" y="2358586"/>
            <a:ext cx="2583404" cy="3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23;p36">
            <a:extLst>
              <a:ext uri="{FF2B5EF4-FFF2-40B4-BE49-F238E27FC236}">
                <a16:creationId xmlns:a16="http://schemas.microsoft.com/office/drawing/2014/main" id="{8D5E66EE-9CF0-6602-20D3-E93F8942B88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1146" y="2689703"/>
            <a:ext cx="3756986" cy="65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24;p36">
            <a:extLst>
              <a:ext uri="{FF2B5EF4-FFF2-40B4-BE49-F238E27FC236}">
                <a16:creationId xmlns:a16="http://schemas.microsoft.com/office/drawing/2014/main" id="{BA3130CA-33CB-A09F-5FB9-06FB16F7C6B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51448" y="3270709"/>
            <a:ext cx="2606266" cy="403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25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 txBox="1"/>
          <p:nvPr/>
        </p:nvSpPr>
        <p:spPr>
          <a:xfrm>
            <a:off x="591558" y="1196467"/>
            <a:ext cx="4198610" cy="62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"/>
          <p:cNvSpPr txBox="1"/>
          <p:nvPr/>
        </p:nvSpPr>
        <p:spPr>
          <a:xfrm>
            <a:off x="592654" y="1922165"/>
            <a:ext cx="3979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Optimizing drone delivery routes in environments with both Euclidean and Manhattan characteristics.</a:t>
            </a:r>
            <a:endParaRPr sz="1400" b="0" i="0" u="none" strike="noStrike" cap="none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Identify optimal distribution points (DPs) and paths to minimize travel distance while considering obstacle avoidance and regional constraints.</a:t>
            </a:r>
            <a:endParaRPr sz="1400" b="0" i="0" u="none" strike="noStrike" cap="none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"/>
          <p:cNvSpPr txBox="1"/>
          <p:nvPr/>
        </p:nvSpPr>
        <p:spPr>
          <a:xfrm>
            <a:off x="5303652" y="2695911"/>
            <a:ext cx="215878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"/>
          <p:cNvGrpSpPr/>
          <p:nvPr/>
        </p:nvGrpSpPr>
        <p:grpSpPr>
          <a:xfrm>
            <a:off x="0" y="-37006"/>
            <a:ext cx="9144000" cy="974186"/>
            <a:chOff x="0" y="-38100"/>
            <a:chExt cx="9414331" cy="1002987"/>
          </a:xfrm>
        </p:grpSpPr>
        <p:sp>
          <p:nvSpPr>
            <p:cNvPr id="215" name="Google Shape;215;p3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 extrusionOk="0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7" name="Google Shape;217;p3"/>
          <p:cNvCxnSpPr/>
          <p:nvPr/>
        </p:nvCxnSpPr>
        <p:spPr>
          <a:xfrm>
            <a:off x="4790168" y="2319512"/>
            <a:ext cx="0" cy="1921656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8" name="Google Shape;2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1737" y="-625726"/>
            <a:ext cx="2704725" cy="2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2234" y="1922165"/>
            <a:ext cx="3383573" cy="21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7"/>
          <p:cNvSpPr txBox="1"/>
          <p:nvPr/>
        </p:nvSpPr>
        <p:spPr>
          <a:xfrm>
            <a:off x="4546465" y="72897"/>
            <a:ext cx="5062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0" name="Google Shape;730;p37"/>
          <p:cNvGrpSpPr/>
          <p:nvPr/>
        </p:nvGrpSpPr>
        <p:grpSpPr>
          <a:xfrm>
            <a:off x="0" y="4131825"/>
            <a:ext cx="4217550" cy="1011890"/>
            <a:chOff x="0" y="-38100"/>
            <a:chExt cx="2137200" cy="366000"/>
          </a:xfrm>
        </p:grpSpPr>
        <p:sp>
          <p:nvSpPr>
            <p:cNvPr id="731" name="Google Shape;731;p37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7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4604" y="-75187"/>
            <a:ext cx="4217550" cy="1011890"/>
            <a:chOff x="0" y="-38100"/>
            <a:chExt cx="2137200" cy="366000"/>
          </a:xfrm>
        </p:grpSpPr>
        <p:sp>
          <p:nvSpPr>
            <p:cNvPr id="734" name="Google Shape;734;p37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7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37"/>
          <p:cNvGrpSpPr/>
          <p:nvPr/>
        </p:nvGrpSpPr>
        <p:grpSpPr>
          <a:xfrm>
            <a:off x="4596628" y="1343446"/>
            <a:ext cx="186944" cy="186944"/>
            <a:chOff x="0" y="0"/>
            <a:chExt cx="812800" cy="812800"/>
          </a:xfrm>
        </p:grpSpPr>
        <p:sp>
          <p:nvSpPr>
            <p:cNvPr id="737" name="Google Shape;737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37"/>
          <p:cNvGrpSpPr/>
          <p:nvPr/>
        </p:nvGrpSpPr>
        <p:grpSpPr>
          <a:xfrm>
            <a:off x="4596628" y="2115681"/>
            <a:ext cx="186944" cy="186944"/>
            <a:chOff x="0" y="0"/>
            <a:chExt cx="812800" cy="812800"/>
          </a:xfrm>
        </p:grpSpPr>
        <p:sp>
          <p:nvSpPr>
            <p:cNvPr id="740" name="Google Shape;740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2" name="Google Shape;742;p37"/>
          <p:cNvSpPr/>
          <p:nvPr/>
        </p:nvSpPr>
        <p:spPr>
          <a:xfrm rot="-1902086">
            <a:off x="7537643" y="4097390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4" y="936379"/>
            <a:ext cx="4217368" cy="330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7"/>
          <p:cNvSpPr txBox="1"/>
          <p:nvPr/>
        </p:nvSpPr>
        <p:spPr>
          <a:xfrm>
            <a:off x="4891849" y="1278636"/>
            <a:ext cx="3293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P/K Clusters</a:t>
            </a:r>
            <a:endParaRPr/>
          </a:p>
        </p:txBody>
      </p:sp>
      <p:sp>
        <p:nvSpPr>
          <p:cNvPr id="745" name="Google Shape;745;p37"/>
          <p:cNvSpPr txBox="1"/>
          <p:nvPr/>
        </p:nvSpPr>
        <p:spPr>
          <a:xfrm>
            <a:off x="4891849" y="1943446"/>
            <a:ext cx="30775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initial DP by Manhattan Median of cluster centroids</a:t>
            </a:r>
            <a:endParaRPr/>
          </a:p>
        </p:txBody>
      </p:sp>
      <p:grpSp>
        <p:nvGrpSpPr>
          <p:cNvPr id="746" name="Google Shape;746;p37"/>
          <p:cNvGrpSpPr/>
          <p:nvPr/>
        </p:nvGrpSpPr>
        <p:grpSpPr>
          <a:xfrm>
            <a:off x="4599467" y="2817660"/>
            <a:ext cx="186944" cy="186944"/>
            <a:chOff x="0" y="0"/>
            <a:chExt cx="812800" cy="812800"/>
          </a:xfrm>
        </p:grpSpPr>
        <p:sp>
          <p:nvSpPr>
            <p:cNvPr id="747" name="Google Shape;747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37"/>
          <p:cNvSpPr txBox="1"/>
          <p:nvPr/>
        </p:nvSpPr>
        <p:spPr>
          <a:xfrm>
            <a:off x="4880790" y="2757868"/>
            <a:ext cx="3545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TSP w.r.t Cluster points and initial DP</a:t>
            </a:r>
            <a:endParaRPr/>
          </a:p>
        </p:txBody>
      </p:sp>
      <p:grpSp>
        <p:nvGrpSpPr>
          <p:cNvPr id="750" name="Google Shape;750;p37"/>
          <p:cNvGrpSpPr/>
          <p:nvPr/>
        </p:nvGrpSpPr>
        <p:grpSpPr>
          <a:xfrm>
            <a:off x="4614154" y="3519639"/>
            <a:ext cx="186944" cy="186944"/>
            <a:chOff x="0" y="0"/>
            <a:chExt cx="812800" cy="812800"/>
          </a:xfrm>
        </p:grpSpPr>
        <p:sp>
          <p:nvSpPr>
            <p:cNvPr id="751" name="Google Shape;751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37"/>
          <p:cNvSpPr txBox="1"/>
          <p:nvPr/>
        </p:nvSpPr>
        <p:spPr>
          <a:xfrm>
            <a:off x="4891850" y="3473900"/>
            <a:ext cx="30255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DP by Manhattan Median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8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8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8"/>
          <p:cNvSpPr txBox="1"/>
          <p:nvPr/>
        </p:nvSpPr>
        <p:spPr>
          <a:xfrm>
            <a:off x="350531" y="271058"/>
            <a:ext cx="6281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44" y="1053049"/>
            <a:ext cx="3788012" cy="291643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38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Placement of DP using Manhattan Median Approach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3" name="Google Shape;763;p38"/>
          <p:cNvSpPr txBox="1"/>
          <p:nvPr/>
        </p:nvSpPr>
        <p:spPr>
          <a:xfrm>
            <a:off x="50637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BlueSky Output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4" name="Google Shape;764;p38"/>
          <p:cNvCxnSpPr/>
          <p:nvPr/>
        </p:nvCxnSpPr>
        <p:spPr>
          <a:xfrm>
            <a:off x="4572000" y="1209000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65" name="Google Shape;76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9275" y="1053049"/>
            <a:ext cx="4182324" cy="291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9"/>
          <p:cNvSpPr/>
          <p:nvPr/>
        </p:nvSpPr>
        <p:spPr>
          <a:xfrm rot="-1902086">
            <a:off x="7731471" y="2557193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9"/>
          <p:cNvSpPr/>
          <p:nvPr/>
        </p:nvSpPr>
        <p:spPr>
          <a:xfrm rot="-1902086">
            <a:off x="-2857519" y="-763855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9"/>
          <p:cNvSpPr txBox="1"/>
          <p:nvPr/>
        </p:nvSpPr>
        <p:spPr>
          <a:xfrm>
            <a:off x="1748325" y="199425"/>
            <a:ext cx="6754800" cy="16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4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Scenario 7: Hybrid Region with Drone Capacity K</a:t>
            </a:r>
            <a:endParaRPr dirty="0"/>
          </a:p>
        </p:txBody>
      </p:sp>
      <p:grpSp>
        <p:nvGrpSpPr>
          <p:cNvPr id="774" name="Google Shape;774;p39"/>
          <p:cNvGrpSpPr/>
          <p:nvPr/>
        </p:nvGrpSpPr>
        <p:grpSpPr>
          <a:xfrm>
            <a:off x="649183" y="162630"/>
            <a:ext cx="1026729" cy="1001670"/>
            <a:chOff x="0" y="-30996"/>
            <a:chExt cx="812800" cy="843796"/>
          </a:xfrm>
        </p:grpSpPr>
        <p:sp>
          <p:nvSpPr>
            <p:cNvPr id="775" name="Google Shape;775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9"/>
            <p:cNvSpPr txBox="1"/>
            <p:nvPr/>
          </p:nvSpPr>
          <p:spPr>
            <a:xfrm>
              <a:off x="76249" y="-309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07</a:t>
              </a: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7" name="Google Shape;77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493" y="1645746"/>
            <a:ext cx="3590862" cy="27646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628;p30">
            <a:extLst>
              <a:ext uri="{FF2B5EF4-FFF2-40B4-BE49-F238E27FC236}">
                <a16:creationId xmlns:a16="http://schemas.microsoft.com/office/drawing/2014/main" id="{99C99749-B490-61B9-4528-FE278C2B692D}"/>
              </a:ext>
            </a:extLst>
          </p:cNvPr>
          <p:cNvCxnSpPr>
            <a:cxnSpLocks/>
          </p:cNvCxnSpPr>
          <p:nvPr/>
        </p:nvCxnSpPr>
        <p:spPr>
          <a:xfrm>
            <a:off x="4457700" y="1645746"/>
            <a:ext cx="0" cy="27720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" name="Google Shape;719;p36">
            <a:extLst>
              <a:ext uri="{FF2B5EF4-FFF2-40B4-BE49-F238E27FC236}">
                <a16:creationId xmlns:a16="http://schemas.microsoft.com/office/drawing/2014/main" id="{F8584CB1-7C25-0CD3-7CD0-F6BB06A5396B}"/>
              </a:ext>
            </a:extLst>
          </p:cNvPr>
          <p:cNvSpPr txBox="1"/>
          <p:nvPr/>
        </p:nvSpPr>
        <p:spPr>
          <a:xfrm>
            <a:off x="4738046" y="1414796"/>
            <a:ext cx="6467400" cy="407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Distance covered by drone in one cycle:</a:t>
            </a:r>
            <a:endParaRPr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Where,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dirty="0">
                <a:highlight>
                  <a:srgbClr val="FFFFFF"/>
                </a:highlight>
                <a:latin typeface="Montserrat"/>
                <a:sym typeface="Montserrat"/>
              </a:rPr>
              <a:t>	</a:t>
            </a:r>
            <a:r>
              <a:rPr lang="en-GB" sz="1200" dirty="0">
                <a:highlight>
                  <a:srgbClr val="FFFFFF"/>
                </a:highlight>
                <a:latin typeface="Montserrat"/>
                <a:sym typeface="Montserrat"/>
              </a:rPr>
              <a:t>for  Manhattan, </a:t>
            </a:r>
            <a:endParaRPr sz="1200"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25000"/>
              </a:lnSpc>
              <a:buSzPts val="1700"/>
            </a:pPr>
            <a:r>
              <a:rPr lang="en-IN" sz="17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IN" sz="1200" dirty="0">
                <a:highlight>
                  <a:srgbClr val="FFFFFF"/>
                </a:highlight>
                <a:latin typeface="Montserrat"/>
                <a:sym typeface="Montserrat"/>
              </a:rPr>
              <a:t>for Euclidean,</a:t>
            </a:r>
            <a:endParaRPr sz="1200" dirty="0">
              <a:highlight>
                <a:srgbClr val="FFFFFF"/>
              </a:highlight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n-GB" sz="1700" dirty="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Total Distance: </a:t>
            </a:r>
            <a:endParaRPr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9C5D2-AD59-667D-1467-CD4E8C362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25" y="1645746"/>
            <a:ext cx="3611880" cy="356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209D4-A7FD-5684-A6A2-A4A3FC1C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450" y="2648610"/>
            <a:ext cx="2900675" cy="377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6B5A56-F53E-C88C-852F-3DEFA5561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06" y="3616928"/>
            <a:ext cx="2818581" cy="404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91C50-715B-A960-B46D-00E52F8A1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725" y="4459614"/>
            <a:ext cx="3688967" cy="5949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1"/>
          <p:cNvSpPr txBox="1"/>
          <p:nvPr/>
        </p:nvSpPr>
        <p:spPr>
          <a:xfrm>
            <a:off x="4546465" y="72897"/>
            <a:ext cx="5062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" name="Google Shape;794;p41"/>
          <p:cNvGrpSpPr/>
          <p:nvPr/>
        </p:nvGrpSpPr>
        <p:grpSpPr>
          <a:xfrm>
            <a:off x="0" y="4413931"/>
            <a:ext cx="4217550" cy="729783"/>
            <a:chOff x="0" y="-38100"/>
            <a:chExt cx="2137200" cy="366000"/>
          </a:xfrm>
        </p:grpSpPr>
        <p:sp>
          <p:nvSpPr>
            <p:cNvPr id="795" name="Google Shape;795;p41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1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41"/>
          <p:cNvGrpSpPr/>
          <p:nvPr/>
        </p:nvGrpSpPr>
        <p:grpSpPr>
          <a:xfrm>
            <a:off x="4604" y="-75187"/>
            <a:ext cx="4217550" cy="729782"/>
            <a:chOff x="0" y="-38100"/>
            <a:chExt cx="2137200" cy="366000"/>
          </a:xfrm>
        </p:grpSpPr>
        <p:sp>
          <p:nvSpPr>
            <p:cNvPr id="798" name="Google Shape;798;p41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1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0" name="Google Shape;800;p41"/>
          <p:cNvGrpSpPr/>
          <p:nvPr/>
        </p:nvGrpSpPr>
        <p:grpSpPr>
          <a:xfrm>
            <a:off x="4596628" y="1343446"/>
            <a:ext cx="186944" cy="186944"/>
            <a:chOff x="0" y="0"/>
            <a:chExt cx="812800" cy="812800"/>
          </a:xfrm>
        </p:grpSpPr>
        <p:sp>
          <p:nvSpPr>
            <p:cNvPr id="801" name="Google Shape;801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41"/>
          <p:cNvGrpSpPr/>
          <p:nvPr/>
        </p:nvGrpSpPr>
        <p:grpSpPr>
          <a:xfrm>
            <a:off x="4596628" y="2115681"/>
            <a:ext cx="186944" cy="186944"/>
            <a:chOff x="0" y="0"/>
            <a:chExt cx="812800" cy="812800"/>
          </a:xfrm>
        </p:grpSpPr>
        <p:sp>
          <p:nvSpPr>
            <p:cNvPr id="804" name="Google Shape;804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6" name="Google Shape;806;p41"/>
          <p:cNvSpPr/>
          <p:nvPr/>
        </p:nvSpPr>
        <p:spPr>
          <a:xfrm rot="-1902086">
            <a:off x="7537643" y="4097390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07" y="654362"/>
            <a:ext cx="4150461" cy="383530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41"/>
          <p:cNvSpPr txBox="1"/>
          <p:nvPr/>
        </p:nvSpPr>
        <p:spPr>
          <a:xfrm>
            <a:off x="4891849" y="1197307"/>
            <a:ext cx="32931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Clusters for both Euclidean and Manhattan Region</a:t>
            </a:r>
            <a:endParaRPr/>
          </a:p>
        </p:txBody>
      </p:sp>
      <p:sp>
        <p:nvSpPr>
          <p:cNvPr id="809" name="Google Shape;809;p41"/>
          <p:cNvSpPr txBox="1"/>
          <p:nvPr/>
        </p:nvSpPr>
        <p:spPr>
          <a:xfrm>
            <a:off x="4891849" y="2050871"/>
            <a:ext cx="30775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two DP</a:t>
            </a:r>
            <a:endParaRPr/>
          </a:p>
        </p:txBody>
      </p:sp>
      <p:grpSp>
        <p:nvGrpSpPr>
          <p:cNvPr id="810" name="Google Shape;810;p41"/>
          <p:cNvGrpSpPr/>
          <p:nvPr/>
        </p:nvGrpSpPr>
        <p:grpSpPr>
          <a:xfrm>
            <a:off x="4599467" y="2817660"/>
            <a:ext cx="186944" cy="186944"/>
            <a:chOff x="0" y="0"/>
            <a:chExt cx="812800" cy="812800"/>
          </a:xfrm>
        </p:grpSpPr>
        <p:sp>
          <p:nvSpPr>
            <p:cNvPr id="811" name="Google Shape;811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41"/>
          <p:cNvSpPr txBox="1"/>
          <p:nvPr/>
        </p:nvSpPr>
        <p:spPr>
          <a:xfrm>
            <a:off x="4891849" y="2688992"/>
            <a:ext cx="3545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TSP w.r.t Cluster points and current DP</a:t>
            </a:r>
            <a:endParaRPr/>
          </a:p>
        </p:txBody>
      </p:sp>
      <p:grpSp>
        <p:nvGrpSpPr>
          <p:cNvPr id="814" name="Google Shape;814;p41"/>
          <p:cNvGrpSpPr/>
          <p:nvPr/>
        </p:nvGrpSpPr>
        <p:grpSpPr>
          <a:xfrm>
            <a:off x="4614154" y="3519639"/>
            <a:ext cx="186944" cy="186944"/>
            <a:chOff x="0" y="0"/>
            <a:chExt cx="812800" cy="812800"/>
          </a:xfrm>
        </p:grpSpPr>
        <p:sp>
          <p:nvSpPr>
            <p:cNvPr id="815" name="Google Shape;815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41"/>
          <p:cNvSpPr txBox="1"/>
          <p:nvPr/>
        </p:nvSpPr>
        <p:spPr>
          <a:xfrm>
            <a:off x="4891850" y="3473900"/>
            <a:ext cx="30255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DP with minimum distance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2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2"/>
          <p:cNvSpPr txBox="1"/>
          <p:nvPr/>
        </p:nvSpPr>
        <p:spPr>
          <a:xfrm>
            <a:off x="350531" y="271058"/>
            <a:ext cx="6281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325" y="1053049"/>
            <a:ext cx="3786249" cy="291643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2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Placement of DP using Geometric Median Approach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7" name="Google Shape;827;p42"/>
          <p:cNvSpPr txBox="1"/>
          <p:nvPr/>
        </p:nvSpPr>
        <p:spPr>
          <a:xfrm>
            <a:off x="50637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Placement of DP using Manhattan Median Approach</a:t>
            </a:r>
            <a:endParaRPr/>
          </a:p>
        </p:txBody>
      </p:sp>
      <p:cxnSp>
        <p:nvCxnSpPr>
          <p:cNvPr id="828" name="Google Shape;828;p42"/>
          <p:cNvCxnSpPr/>
          <p:nvPr/>
        </p:nvCxnSpPr>
        <p:spPr>
          <a:xfrm>
            <a:off x="4616494" y="1209000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9" name="Google Shape;82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7312" y="1053049"/>
            <a:ext cx="3786249" cy="291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3"/>
          <p:cNvSpPr/>
          <p:nvPr/>
        </p:nvSpPr>
        <p:spPr>
          <a:xfrm rot="-1902086">
            <a:off x="7452551" y="-2367524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3"/>
          <p:cNvSpPr/>
          <p:nvPr/>
        </p:nvSpPr>
        <p:spPr>
          <a:xfrm rot="1739939">
            <a:off x="-1632953" y="3888022"/>
            <a:ext cx="3675468" cy="3684679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3"/>
          <p:cNvSpPr txBox="1"/>
          <p:nvPr/>
        </p:nvSpPr>
        <p:spPr>
          <a:xfrm>
            <a:off x="350531" y="110339"/>
            <a:ext cx="62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Result and Analysis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8719" y="1062988"/>
            <a:ext cx="3819771" cy="279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510" y="1062988"/>
            <a:ext cx="3963921" cy="2794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Google Shape;839;p43"/>
          <p:cNvCxnSpPr/>
          <p:nvPr/>
        </p:nvCxnSpPr>
        <p:spPr>
          <a:xfrm>
            <a:off x="4640580" y="951357"/>
            <a:ext cx="0" cy="30175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40" name="Google Shape;840;p43"/>
          <p:cNvSpPr txBox="1"/>
          <p:nvPr/>
        </p:nvSpPr>
        <p:spPr>
          <a:xfrm>
            <a:off x="325510" y="3978746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Drone performance w.r.t Delivery &amp; Distance</a:t>
            </a: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p43"/>
          <p:cNvSpPr txBox="1"/>
          <p:nvPr/>
        </p:nvSpPr>
        <p:spPr>
          <a:xfrm>
            <a:off x="4790830" y="3978746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Drone performance w.r.t Capacity &amp; Distance</a:t>
            </a: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e44b3d762c_0_1"/>
          <p:cNvSpPr/>
          <p:nvPr/>
        </p:nvSpPr>
        <p:spPr>
          <a:xfrm rot="-1902086">
            <a:off x="7731471" y="2557193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2e44b3d762c_0_1"/>
          <p:cNvSpPr/>
          <p:nvPr/>
        </p:nvSpPr>
        <p:spPr>
          <a:xfrm rot="-1902086">
            <a:off x="-2857519" y="-763855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2e44b3d762c_0_1"/>
          <p:cNvSpPr txBox="1"/>
          <p:nvPr/>
        </p:nvSpPr>
        <p:spPr>
          <a:xfrm>
            <a:off x="1748325" y="199425"/>
            <a:ext cx="67548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4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Scenario </a:t>
            </a:r>
            <a:r>
              <a:rPr lang="en-GB" sz="32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-GB" sz="32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GB" sz="32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Single Capacity Drone Amidst Obstacles</a:t>
            </a:r>
            <a:endParaRPr sz="29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9" name="Google Shape;849;g2e44b3d762c_0_1"/>
          <p:cNvGrpSpPr/>
          <p:nvPr/>
        </p:nvGrpSpPr>
        <p:grpSpPr>
          <a:xfrm>
            <a:off x="649183" y="162630"/>
            <a:ext cx="1026729" cy="1001670"/>
            <a:chOff x="0" y="-30996"/>
            <a:chExt cx="812800" cy="843796"/>
          </a:xfrm>
        </p:grpSpPr>
        <p:sp>
          <p:nvSpPr>
            <p:cNvPr id="850" name="Google Shape;850;g2e44b3d762c_0_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2e44b3d762c_0_1"/>
            <p:cNvSpPr txBox="1"/>
            <p:nvPr/>
          </p:nvSpPr>
          <p:spPr>
            <a:xfrm>
              <a:off x="76249" y="-309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2" name="Google Shape;852;g2e44b3d762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181" y="1571040"/>
            <a:ext cx="3384538" cy="3004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839;p43">
            <a:extLst>
              <a:ext uri="{FF2B5EF4-FFF2-40B4-BE49-F238E27FC236}">
                <a16:creationId xmlns:a16="http://schemas.microsoft.com/office/drawing/2014/main" id="{7D2EE839-D847-8D0F-51E1-7FEA973DE61C}"/>
              </a:ext>
            </a:extLst>
          </p:cNvPr>
          <p:cNvCxnSpPr/>
          <p:nvPr/>
        </p:nvCxnSpPr>
        <p:spPr>
          <a:xfrm>
            <a:off x="4526280" y="1599081"/>
            <a:ext cx="0" cy="30175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" name="Google Shape;719;p36">
            <a:extLst>
              <a:ext uri="{FF2B5EF4-FFF2-40B4-BE49-F238E27FC236}">
                <a16:creationId xmlns:a16="http://schemas.microsoft.com/office/drawing/2014/main" id="{8F0FFDEA-0F6B-D4B4-8EF0-011984955F65}"/>
              </a:ext>
            </a:extLst>
          </p:cNvPr>
          <p:cNvSpPr txBox="1"/>
          <p:nvPr/>
        </p:nvSpPr>
        <p:spPr>
          <a:xfrm>
            <a:off x="4831082" y="1605601"/>
            <a:ext cx="6467400" cy="282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Distance covered by drone in one cycle: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25000"/>
              </a:lnSpc>
              <a:buSzPts val="1700"/>
            </a:pPr>
            <a:r>
              <a:rPr lang="en-GB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Total Distance: </a:t>
            </a:r>
          </a:p>
          <a:p>
            <a:pPr>
              <a:lnSpc>
                <a:spcPct val="125000"/>
              </a:lnSpc>
              <a:buSzPts val="1700"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6C579-5C78-5CAA-8F38-AB211C8BC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643" y="1905687"/>
            <a:ext cx="3562056" cy="1202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A9B08C-61A0-37F7-1D1E-18B59D897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956" y="3534348"/>
            <a:ext cx="2125424" cy="8989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e4577bafb6_0_246"/>
          <p:cNvSpPr txBox="1"/>
          <p:nvPr/>
        </p:nvSpPr>
        <p:spPr>
          <a:xfrm>
            <a:off x="4546465" y="72897"/>
            <a:ext cx="5062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9" name="Google Shape;869;g2e4577bafb6_0_246"/>
          <p:cNvGrpSpPr/>
          <p:nvPr/>
        </p:nvGrpSpPr>
        <p:grpSpPr>
          <a:xfrm>
            <a:off x="0" y="4413933"/>
            <a:ext cx="4217550" cy="729767"/>
            <a:chOff x="0" y="-38100"/>
            <a:chExt cx="2137200" cy="366000"/>
          </a:xfrm>
        </p:grpSpPr>
        <p:sp>
          <p:nvSpPr>
            <p:cNvPr id="870" name="Google Shape;870;g2e4577bafb6_0_246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2e4577bafb6_0_246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g2e4577bafb6_0_246"/>
          <p:cNvGrpSpPr/>
          <p:nvPr/>
        </p:nvGrpSpPr>
        <p:grpSpPr>
          <a:xfrm>
            <a:off x="4604" y="-75185"/>
            <a:ext cx="4217550" cy="729767"/>
            <a:chOff x="0" y="-38100"/>
            <a:chExt cx="2137200" cy="366000"/>
          </a:xfrm>
        </p:grpSpPr>
        <p:sp>
          <p:nvSpPr>
            <p:cNvPr id="873" name="Google Shape;873;g2e4577bafb6_0_246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2e4577bafb6_0_246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g2e4577bafb6_0_246"/>
          <p:cNvGrpSpPr/>
          <p:nvPr/>
        </p:nvGrpSpPr>
        <p:grpSpPr>
          <a:xfrm>
            <a:off x="4596628" y="1343446"/>
            <a:ext cx="186944" cy="186944"/>
            <a:chOff x="0" y="0"/>
            <a:chExt cx="812800" cy="812800"/>
          </a:xfrm>
        </p:grpSpPr>
        <p:sp>
          <p:nvSpPr>
            <p:cNvPr id="876" name="Google Shape;876;g2e4577bafb6_0_2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2e4577bafb6_0_2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g2e4577bafb6_0_246"/>
          <p:cNvGrpSpPr/>
          <p:nvPr/>
        </p:nvGrpSpPr>
        <p:grpSpPr>
          <a:xfrm>
            <a:off x="4596628" y="1963281"/>
            <a:ext cx="186944" cy="186944"/>
            <a:chOff x="0" y="0"/>
            <a:chExt cx="812800" cy="812800"/>
          </a:xfrm>
        </p:grpSpPr>
        <p:sp>
          <p:nvSpPr>
            <p:cNvPr id="879" name="Google Shape;879;g2e4577bafb6_0_2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2e4577bafb6_0_2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1" name="Google Shape;881;g2e4577bafb6_0_246"/>
          <p:cNvSpPr/>
          <p:nvPr/>
        </p:nvSpPr>
        <p:spPr>
          <a:xfrm rot="-1902086">
            <a:off x="7537643" y="4097390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2e4577bafb6_0_246"/>
          <p:cNvSpPr txBox="1"/>
          <p:nvPr/>
        </p:nvSpPr>
        <p:spPr>
          <a:xfrm>
            <a:off x="4891849" y="1273507"/>
            <a:ext cx="329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Calculate Mean as Initial DP</a:t>
            </a:r>
            <a:endParaRPr/>
          </a:p>
        </p:txBody>
      </p:sp>
      <p:sp>
        <p:nvSpPr>
          <p:cNvPr id="883" name="Google Shape;883;g2e4577bafb6_0_246"/>
          <p:cNvSpPr txBox="1"/>
          <p:nvPr/>
        </p:nvSpPr>
        <p:spPr>
          <a:xfrm>
            <a:off x="4891849" y="1822271"/>
            <a:ext cx="307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Graph with Obstacles, Delivery Locations, and DP</a:t>
            </a:r>
            <a:endParaRPr/>
          </a:p>
        </p:txBody>
      </p:sp>
      <p:grpSp>
        <p:nvGrpSpPr>
          <p:cNvPr id="884" name="Google Shape;884;g2e4577bafb6_0_246"/>
          <p:cNvGrpSpPr/>
          <p:nvPr/>
        </p:nvGrpSpPr>
        <p:grpSpPr>
          <a:xfrm>
            <a:off x="4599467" y="2665260"/>
            <a:ext cx="186944" cy="186944"/>
            <a:chOff x="0" y="0"/>
            <a:chExt cx="812800" cy="812800"/>
          </a:xfrm>
        </p:grpSpPr>
        <p:sp>
          <p:nvSpPr>
            <p:cNvPr id="885" name="Google Shape;885;g2e4577bafb6_0_2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2e4577bafb6_0_2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7" name="Google Shape;887;g2e4577bafb6_0_246"/>
          <p:cNvSpPr txBox="1"/>
          <p:nvPr/>
        </p:nvSpPr>
        <p:spPr>
          <a:xfrm>
            <a:off x="4891849" y="2612792"/>
            <a:ext cx="354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Apply Single-Source Dijkstra Algorithm</a:t>
            </a:r>
            <a:endParaRPr/>
          </a:p>
        </p:txBody>
      </p:sp>
      <p:grpSp>
        <p:nvGrpSpPr>
          <p:cNvPr id="888" name="Google Shape;888;g2e4577bafb6_0_246"/>
          <p:cNvGrpSpPr/>
          <p:nvPr/>
        </p:nvGrpSpPr>
        <p:grpSpPr>
          <a:xfrm>
            <a:off x="4614154" y="3291039"/>
            <a:ext cx="186944" cy="186944"/>
            <a:chOff x="0" y="0"/>
            <a:chExt cx="812800" cy="812800"/>
          </a:xfrm>
        </p:grpSpPr>
        <p:sp>
          <p:nvSpPr>
            <p:cNvPr id="889" name="Google Shape;889;g2e4577bafb6_0_2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2e4577bafb6_0_2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1" name="Google Shape;891;g2e4577bafb6_0_246"/>
          <p:cNvSpPr txBox="1"/>
          <p:nvPr/>
        </p:nvSpPr>
        <p:spPr>
          <a:xfrm>
            <a:off x="4891850" y="3169100"/>
            <a:ext cx="302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DP with Geometric Mean Relative to Previous DP</a:t>
            </a:r>
            <a:endParaRPr/>
          </a:p>
        </p:txBody>
      </p:sp>
      <p:pic>
        <p:nvPicPr>
          <p:cNvPr id="892" name="Google Shape;892;g2e4577bafb6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" y="1133400"/>
            <a:ext cx="42175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2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2"/>
          <p:cNvSpPr txBox="1"/>
          <p:nvPr/>
        </p:nvSpPr>
        <p:spPr>
          <a:xfrm>
            <a:off x="350531" y="271058"/>
            <a:ext cx="6281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Graph Formation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42"/>
          <p:cNvPicPr preferRelativeResize="0"/>
          <p:nvPr/>
        </p:nvPicPr>
        <p:blipFill>
          <a:blip r:embed="rId4"/>
          <a:srcRect/>
          <a:stretch/>
        </p:blipFill>
        <p:spPr>
          <a:xfrm>
            <a:off x="729029" y="1053050"/>
            <a:ext cx="3340841" cy="291643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2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Graph Creation</a:t>
            </a: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7" name="Google Shape;827;p42"/>
          <p:cNvSpPr txBox="1"/>
          <p:nvPr/>
        </p:nvSpPr>
        <p:spPr>
          <a:xfrm>
            <a:off x="4921727" y="4169672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Applying Dijkstra Algorithm</a:t>
            </a:r>
            <a:endParaRPr dirty="0"/>
          </a:p>
        </p:txBody>
      </p:sp>
      <p:cxnSp>
        <p:nvCxnSpPr>
          <p:cNvPr id="828" name="Google Shape;828;p42"/>
          <p:cNvCxnSpPr/>
          <p:nvPr/>
        </p:nvCxnSpPr>
        <p:spPr>
          <a:xfrm>
            <a:off x="4533341" y="1148517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9" name="Google Shape;829;p42"/>
          <p:cNvPicPr preferRelativeResize="0"/>
          <p:nvPr/>
        </p:nvPicPr>
        <p:blipFill>
          <a:blip r:embed="rId5"/>
          <a:srcRect/>
          <a:stretch/>
        </p:blipFill>
        <p:spPr>
          <a:xfrm>
            <a:off x="5007312" y="1024194"/>
            <a:ext cx="3502189" cy="2945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238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2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2"/>
          <p:cNvSpPr txBox="1"/>
          <p:nvPr/>
        </p:nvSpPr>
        <p:spPr>
          <a:xfrm>
            <a:off x="350531" y="263438"/>
            <a:ext cx="6281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42"/>
          <p:cNvPicPr preferRelativeResize="0"/>
          <p:nvPr/>
        </p:nvPicPr>
        <p:blipFill>
          <a:blip r:embed="rId4"/>
          <a:srcRect/>
          <a:stretch/>
        </p:blipFill>
        <p:spPr>
          <a:xfrm>
            <a:off x="729029" y="1053049"/>
            <a:ext cx="3340841" cy="291643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2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Single Capacity Path Finding Algorithm</a:t>
            </a: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7" name="Google Shape;827;p42"/>
          <p:cNvSpPr txBox="1"/>
          <p:nvPr/>
        </p:nvSpPr>
        <p:spPr>
          <a:xfrm>
            <a:off x="50637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BlueSky Output</a:t>
            </a:r>
            <a:endParaRPr dirty="0"/>
          </a:p>
        </p:txBody>
      </p:sp>
      <p:cxnSp>
        <p:nvCxnSpPr>
          <p:cNvPr id="828" name="Google Shape;828;p42"/>
          <p:cNvCxnSpPr/>
          <p:nvPr/>
        </p:nvCxnSpPr>
        <p:spPr>
          <a:xfrm>
            <a:off x="4533341" y="1148516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9" name="Google Shape;829;p42"/>
          <p:cNvPicPr preferRelativeResize="0"/>
          <p:nvPr/>
        </p:nvPicPr>
        <p:blipFill>
          <a:blip r:embed="rId5"/>
          <a:srcRect/>
          <a:stretch/>
        </p:blipFill>
        <p:spPr>
          <a:xfrm>
            <a:off x="5007312" y="1053049"/>
            <a:ext cx="3786249" cy="2916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02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350520" y="179070"/>
            <a:ext cx="62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Not an Imagination Anymore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25" y="761400"/>
            <a:ext cx="8013176" cy="38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"/>
          <p:cNvSpPr txBox="1"/>
          <p:nvPr/>
        </p:nvSpPr>
        <p:spPr>
          <a:xfrm>
            <a:off x="1824075" y="4688550"/>
            <a:ext cx="56949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Drone Delivery Market Size &amp; Share Analysis - Growth Trends &amp; Forecasts (2024 - 2029) Source: </a:t>
            </a:r>
            <a:r>
              <a:rPr lang="en-GB" sz="1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https://www.mordorintelligence.com/industry-reports/delivery-drones-market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e44b3d762c_0_14"/>
          <p:cNvSpPr/>
          <p:nvPr/>
        </p:nvSpPr>
        <p:spPr>
          <a:xfrm rot="-1902086">
            <a:off x="7731471" y="2557193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2e44b3d762c_0_14"/>
          <p:cNvSpPr/>
          <p:nvPr/>
        </p:nvSpPr>
        <p:spPr>
          <a:xfrm rot="-1902086">
            <a:off x="-2857519" y="-763855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2e44b3d762c_0_14"/>
          <p:cNvSpPr txBox="1"/>
          <p:nvPr/>
        </p:nvSpPr>
        <p:spPr>
          <a:xfrm>
            <a:off x="1748325" y="199425"/>
            <a:ext cx="67548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4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Scenario </a:t>
            </a:r>
            <a:r>
              <a:rPr lang="en-GB" sz="32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en-GB" sz="3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GB" sz="32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Drone with Capacity K navigating through obstacles</a:t>
            </a:r>
            <a:endParaRPr sz="29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12" name="Google Shape;912;g2e44b3d762c_0_14"/>
          <p:cNvGrpSpPr/>
          <p:nvPr/>
        </p:nvGrpSpPr>
        <p:grpSpPr>
          <a:xfrm>
            <a:off x="649183" y="162630"/>
            <a:ext cx="1026729" cy="1001670"/>
            <a:chOff x="0" y="-30996"/>
            <a:chExt cx="812800" cy="843796"/>
          </a:xfrm>
        </p:grpSpPr>
        <p:sp>
          <p:nvSpPr>
            <p:cNvPr id="913" name="Google Shape;913;g2e44b3d762c_0_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e44b3d762c_0_14"/>
            <p:cNvSpPr txBox="1"/>
            <p:nvPr/>
          </p:nvSpPr>
          <p:spPr>
            <a:xfrm>
              <a:off x="76249" y="-309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GB" sz="2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5" name="Google Shape;915;g2e44b3d762c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325" y="1599081"/>
            <a:ext cx="3279431" cy="2952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839;p43">
            <a:extLst>
              <a:ext uri="{FF2B5EF4-FFF2-40B4-BE49-F238E27FC236}">
                <a16:creationId xmlns:a16="http://schemas.microsoft.com/office/drawing/2014/main" id="{91374FA9-48A1-E2A8-2DBA-E61993DE8B6A}"/>
              </a:ext>
            </a:extLst>
          </p:cNvPr>
          <p:cNvCxnSpPr/>
          <p:nvPr/>
        </p:nvCxnSpPr>
        <p:spPr>
          <a:xfrm>
            <a:off x="4450080" y="1599081"/>
            <a:ext cx="0" cy="30175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" name="Google Shape;719;p36">
            <a:extLst>
              <a:ext uri="{FF2B5EF4-FFF2-40B4-BE49-F238E27FC236}">
                <a16:creationId xmlns:a16="http://schemas.microsoft.com/office/drawing/2014/main" id="{BF332A92-6A93-2893-2BF9-95330F0A6219}"/>
              </a:ext>
            </a:extLst>
          </p:cNvPr>
          <p:cNvSpPr txBox="1"/>
          <p:nvPr/>
        </p:nvSpPr>
        <p:spPr>
          <a:xfrm>
            <a:off x="4793085" y="1489436"/>
            <a:ext cx="6467400" cy="357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5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Distance covered by drone in one cycle:</a:t>
            </a:r>
            <a:endParaRPr sz="1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5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Where,</a:t>
            </a:r>
            <a:endParaRPr sz="1500"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5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Total Distance: </a:t>
            </a:r>
            <a:endParaRPr sz="1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7B8B8-EE8D-ACBD-A959-AB5A414E8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25" y="1793947"/>
            <a:ext cx="3688400" cy="335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F458A-9F32-94A2-4FAE-A4FA5D0D4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410" y="2368261"/>
            <a:ext cx="3627010" cy="141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CD7103-A42E-D4EF-E425-2B0A0E9A8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457" y="4099960"/>
            <a:ext cx="3592534" cy="51664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e4577bafb6_0_40"/>
          <p:cNvSpPr txBox="1"/>
          <p:nvPr/>
        </p:nvSpPr>
        <p:spPr>
          <a:xfrm>
            <a:off x="4546465" y="72897"/>
            <a:ext cx="5062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2" name="Google Shape;932;g2e4577bafb6_0_40"/>
          <p:cNvGrpSpPr/>
          <p:nvPr/>
        </p:nvGrpSpPr>
        <p:grpSpPr>
          <a:xfrm>
            <a:off x="0" y="4262010"/>
            <a:ext cx="4217550" cy="881696"/>
            <a:chOff x="0" y="-38100"/>
            <a:chExt cx="2137200" cy="366000"/>
          </a:xfrm>
        </p:grpSpPr>
        <p:sp>
          <p:nvSpPr>
            <p:cNvPr id="933" name="Google Shape;933;g2e4577bafb6_0_40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2e4577bafb6_0_40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g2e4577bafb6_0_40"/>
          <p:cNvGrpSpPr/>
          <p:nvPr/>
        </p:nvGrpSpPr>
        <p:grpSpPr>
          <a:xfrm>
            <a:off x="4604" y="-75186"/>
            <a:ext cx="4217550" cy="881696"/>
            <a:chOff x="0" y="-38100"/>
            <a:chExt cx="2137200" cy="366000"/>
          </a:xfrm>
        </p:grpSpPr>
        <p:sp>
          <p:nvSpPr>
            <p:cNvPr id="936" name="Google Shape;936;g2e4577bafb6_0_40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2e4577bafb6_0_40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g2e4577bafb6_0_40"/>
          <p:cNvGrpSpPr/>
          <p:nvPr/>
        </p:nvGrpSpPr>
        <p:grpSpPr>
          <a:xfrm>
            <a:off x="4596628" y="1015011"/>
            <a:ext cx="186944" cy="186944"/>
            <a:chOff x="0" y="0"/>
            <a:chExt cx="812800" cy="812800"/>
          </a:xfrm>
        </p:grpSpPr>
        <p:sp>
          <p:nvSpPr>
            <p:cNvPr id="939" name="Google Shape;939;g2e4577bafb6_0_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2e4577bafb6_0_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g2e4577bafb6_0_40"/>
          <p:cNvGrpSpPr/>
          <p:nvPr/>
        </p:nvGrpSpPr>
        <p:grpSpPr>
          <a:xfrm>
            <a:off x="4596605" y="2381625"/>
            <a:ext cx="186944" cy="186944"/>
            <a:chOff x="0" y="0"/>
            <a:chExt cx="812800" cy="812800"/>
          </a:xfrm>
        </p:grpSpPr>
        <p:sp>
          <p:nvSpPr>
            <p:cNvPr id="942" name="Google Shape;942;g2e4577bafb6_0_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2e4577bafb6_0_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4" name="Google Shape;944;g2e4577bafb6_0_40"/>
          <p:cNvSpPr/>
          <p:nvPr/>
        </p:nvSpPr>
        <p:spPr>
          <a:xfrm rot="-1902086">
            <a:off x="7537643" y="4097390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2e4577bafb6_0_40"/>
          <p:cNvSpPr txBox="1"/>
          <p:nvPr/>
        </p:nvSpPr>
        <p:spPr>
          <a:xfrm>
            <a:off x="4891849" y="959145"/>
            <a:ext cx="329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P/K Clusters</a:t>
            </a:r>
            <a:endParaRPr dirty="0"/>
          </a:p>
        </p:txBody>
      </p:sp>
      <p:sp>
        <p:nvSpPr>
          <p:cNvPr id="946" name="Google Shape;946;g2e4577bafb6_0_40"/>
          <p:cNvSpPr txBox="1"/>
          <p:nvPr/>
        </p:nvSpPr>
        <p:spPr>
          <a:xfrm>
            <a:off x="4891849" y="2260236"/>
            <a:ext cx="307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Create Graphs Incorporating delivery locations, Obstacles and DP</a:t>
            </a:r>
            <a:endParaRPr dirty="0"/>
          </a:p>
        </p:txBody>
      </p:sp>
      <p:grpSp>
        <p:nvGrpSpPr>
          <p:cNvPr id="947" name="Google Shape;947;g2e4577bafb6_0_40"/>
          <p:cNvGrpSpPr/>
          <p:nvPr/>
        </p:nvGrpSpPr>
        <p:grpSpPr>
          <a:xfrm>
            <a:off x="4596605" y="2998006"/>
            <a:ext cx="186944" cy="186944"/>
            <a:chOff x="0" y="0"/>
            <a:chExt cx="812800" cy="812800"/>
          </a:xfrm>
        </p:grpSpPr>
        <p:sp>
          <p:nvSpPr>
            <p:cNvPr id="948" name="Google Shape;948;g2e4577bafb6_0_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2e4577bafb6_0_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0" name="Google Shape;950;g2e4577bafb6_0_40"/>
          <p:cNvSpPr txBox="1"/>
          <p:nvPr/>
        </p:nvSpPr>
        <p:spPr>
          <a:xfrm>
            <a:off x="4891849" y="2859848"/>
            <a:ext cx="354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Compute Distance Matrix for Each Cluster using Dijkstra Algorithm</a:t>
            </a:r>
            <a:endParaRPr dirty="0"/>
          </a:p>
        </p:txBody>
      </p:sp>
      <p:grpSp>
        <p:nvGrpSpPr>
          <p:cNvPr id="951" name="Google Shape;951;g2e4577bafb6_0_40"/>
          <p:cNvGrpSpPr/>
          <p:nvPr/>
        </p:nvGrpSpPr>
        <p:grpSpPr>
          <a:xfrm>
            <a:off x="4576102" y="3661136"/>
            <a:ext cx="186944" cy="186944"/>
            <a:chOff x="0" y="0"/>
            <a:chExt cx="812800" cy="812800"/>
          </a:xfrm>
        </p:grpSpPr>
        <p:sp>
          <p:nvSpPr>
            <p:cNvPr id="952" name="Google Shape;952;g2e4577bafb6_0_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2e4577bafb6_0_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4" name="Google Shape;954;g2e4577bafb6_0_40"/>
          <p:cNvSpPr txBox="1"/>
          <p:nvPr/>
        </p:nvSpPr>
        <p:spPr>
          <a:xfrm>
            <a:off x="4891850" y="3606016"/>
            <a:ext cx="302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Apply TSPs to Each Cluster</a:t>
            </a:r>
            <a:endParaRPr dirty="0"/>
          </a:p>
        </p:txBody>
      </p:sp>
      <p:grpSp>
        <p:nvGrpSpPr>
          <p:cNvPr id="956" name="Google Shape;956;g2e4577bafb6_0_40"/>
          <p:cNvGrpSpPr/>
          <p:nvPr/>
        </p:nvGrpSpPr>
        <p:grpSpPr>
          <a:xfrm>
            <a:off x="4596628" y="1650221"/>
            <a:ext cx="186944" cy="186944"/>
            <a:chOff x="0" y="0"/>
            <a:chExt cx="812800" cy="812800"/>
          </a:xfrm>
        </p:grpSpPr>
        <p:sp>
          <p:nvSpPr>
            <p:cNvPr id="957" name="Google Shape;957;g2e4577bafb6_0_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2e4577bafb6_0_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9" name="Google Shape;959;g2e4577bafb6_0_40"/>
          <p:cNvSpPr txBox="1"/>
          <p:nvPr/>
        </p:nvSpPr>
        <p:spPr>
          <a:xfrm>
            <a:off x="4891849" y="1485048"/>
            <a:ext cx="307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Create initial DP by mean of cluster centroids</a:t>
            </a:r>
            <a:endParaRPr dirty="0"/>
          </a:p>
        </p:txBody>
      </p:sp>
      <p:grpSp>
        <p:nvGrpSpPr>
          <p:cNvPr id="960" name="Google Shape;960;g2e4577bafb6_0_40"/>
          <p:cNvGrpSpPr/>
          <p:nvPr/>
        </p:nvGrpSpPr>
        <p:grpSpPr>
          <a:xfrm>
            <a:off x="4576102" y="4263673"/>
            <a:ext cx="186944" cy="186944"/>
            <a:chOff x="0" y="0"/>
            <a:chExt cx="812800" cy="812800"/>
          </a:xfrm>
        </p:grpSpPr>
        <p:sp>
          <p:nvSpPr>
            <p:cNvPr id="961" name="Google Shape;961;g2e4577bafb6_0_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2e4577bafb6_0_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3" name="Google Shape;963;g2e4577bafb6_0_40"/>
          <p:cNvSpPr txBox="1"/>
          <p:nvPr/>
        </p:nvSpPr>
        <p:spPr>
          <a:xfrm>
            <a:off x="4889076" y="4119185"/>
            <a:ext cx="302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Optimize DP Locations Using Geometric Median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76A58-707F-2E9A-71C0-B9C4BCF7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" y="806228"/>
            <a:ext cx="4117986" cy="354728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/>
          <p:nvPr/>
        </p:nvSpPr>
        <p:spPr>
          <a:xfrm rot="-1898322">
            <a:off x="7452540" y="-2365621"/>
            <a:ext cx="4350490" cy="4361394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2"/>
          <p:cNvSpPr/>
          <p:nvPr/>
        </p:nvSpPr>
        <p:spPr>
          <a:xfrm rot="1734526">
            <a:off x="-1628539" y="3886615"/>
            <a:ext cx="3673907" cy="3683114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2"/>
          <p:cNvSpPr txBox="1"/>
          <p:nvPr/>
        </p:nvSpPr>
        <p:spPr>
          <a:xfrm>
            <a:off x="350531" y="271058"/>
            <a:ext cx="6281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42"/>
          <p:cNvPicPr preferRelativeResize="0"/>
          <p:nvPr/>
        </p:nvPicPr>
        <p:blipFill>
          <a:blip r:embed="rId4"/>
          <a:srcRect/>
          <a:stretch/>
        </p:blipFill>
        <p:spPr>
          <a:xfrm>
            <a:off x="729029" y="1067161"/>
            <a:ext cx="3340841" cy="288821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2"/>
          <p:cNvSpPr txBox="1"/>
          <p:nvPr/>
        </p:nvSpPr>
        <p:spPr>
          <a:xfrm>
            <a:off x="3393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 Capacity Path Finding Algorithm</a:t>
            </a: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7" name="Google Shape;827;p42"/>
          <p:cNvSpPr txBox="1"/>
          <p:nvPr/>
        </p:nvSpPr>
        <p:spPr>
          <a:xfrm>
            <a:off x="5063775" y="4203875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BlueSky Output</a:t>
            </a:r>
            <a:endParaRPr dirty="0"/>
          </a:p>
        </p:txBody>
      </p:sp>
      <p:cxnSp>
        <p:nvCxnSpPr>
          <p:cNvPr id="828" name="Google Shape;828;p42"/>
          <p:cNvCxnSpPr/>
          <p:nvPr/>
        </p:nvCxnSpPr>
        <p:spPr>
          <a:xfrm>
            <a:off x="4561500" y="1148516"/>
            <a:ext cx="10500" cy="27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9" name="Google Shape;829;p42"/>
          <p:cNvPicPr preferRelativeResize="0"/>
          <p:nvPr/>
        </p:nvPicPr>
        <p:blipFill>
          <a:blip r:embed="rId5"/>
          <a:srcRect/>
          <a:stretch/>
        </p:blipFill>
        <p:spPr>
          <a:xfrm>
            <a:off x="5007312" y="1067161"/>
            <a:ext cx="3786249" cy="2888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162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3"/>
          <p:cNvSpPr/>
          <p:nvPr/>
        </p:nvSpPr>
        <p:spPr>
          <a:xfrm rot="-1902086">
            <a:off x="7452551" y="-2367524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3"/>
          <p:cNvSpPr/>
          <p:nvPr/>
        </p:nvSpPr>
        <p:spPr>
          <a:xfrm rot="1739939">
            <a:off x="-1632953" y="3888022"/>
            <a:ext cx="3675468" cy="3684679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3"/>
          <p:cNvSpPr txBox="1"/>
          <p:nvPr/>
        </p:nvSpPr>
        <p:spPr>
          <a:xfrm>
            <a:off x="350531" y="110339"/>
            <a:ext cx="62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Result and Analysis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3233A-65C6-14D5-55C5-07828621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160" y="848643"/>
            <a:ext cx="5455920" cy="41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23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3"/>
          <p:cNvSpPr/>
          <p:nvPr/>
        </p:nvSpPr>
        <p:spPr>
          <a:xfrm rot="-1902086">
            <a:off x="7452551" y="-2367524"/>
            <a:ext cx="4346410" cy="4357303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3"/>
          <p:cNvSpPr/>
          <p:nvPr/>
        </p:nvSpPr>
        <p:spPr>
          <a:xfrm rot="1739939">
            <a:off x="-1632953" y="3888022"/>
            <a:ext cx="3675468" cy="3684679"/>
          </a:xfrm>
          <a:custGeom>
            <a:avLst/>
            <a:gdLst/>
            <a:ahLst/>
            <a:cxnLst/>
            <a:rect l="l" t="t" r="r" b="b"/>
            <a:pathLst>
              <a:path w="7347813" h="7366228" extrusionOk="0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3"/>
          <p:cNvSpPr txBox="1"/>
          <p:nvPr/>
        </p:nvSpPr>
        <p:spPr>
          <a:xfrm>
            <a:off x="350531" y="110339"/>
            <a:ext cx="62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F4F6FC"/>
                </a:solidFill>
                <a:latin typeface="Roboto"/>
                <a:ea typeface="Roboto"/>
                <a:cs typeface="Roboto"/>
                <a:sym typeface="Roboto"/>
              </a:rPr>
              <a:t>Result and Analysis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4998719" y="946182"/>
            <a:ext cx="3819771" cy="275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3"/>
          <p:cNvPicPr preferRelativeResize="0"/>
          <p:nvPr/>
        </p:nvPicPr>
        <p:blipFill>
          <a:blip r:embed="rId5"/>
          <a:srcRect/>
          <a:stretch/>
        </p:blipFill>
        <p:spPr>
          <a:xfrm>
            <a:off x="325510" y="946182"/>
            <a:ext cx="3963921" cy="2750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Google Shape;839;p43"/>
          <p:cNvCxnSpPr/>
          <p:nvPr/>
        </p:nvCxnSpPr>
        <p:spPr>
          <a:xfrm>
            <a:off x="4640580" y="812832"/>
            <a:ext cx="0" cy="30175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40" name="Google Shape;840;p43"/>
          <p:cNvSpPr txBox="1"/>
          <p:nvPr/>
        </p:nvSpPr>
        <p:spPr>
          <a:xfrm>
            <a:off x="325510" y="3830352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 of Single Capacity Path Finding Algorithm</a:t>
            </a: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p43"/>
          <p:cNvSpPr txBox="1"/>
          <p:nvPr/>
        </p:nvSpPr>
        <p:spPr>
          <a:xfrm>
            <a:off x="4935590" y="3830352"/>
            <a:ext cx="388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 of Multi Capacity Path Finding Algorithm</a:t>
            </a: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69034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e4577bafb6_0_75"/>
          <p:cNvSpPr/>
          <p:nvPr/>
        </p:nvSpPr>
        <p:spPr>
          <a:xfrm>
            <a:off x="5525732" y="-1272164"/>
            <a:ext cx="4949427" cy="4299815"/>
          </a:xfrm>
          <a:custGeom>
            <a:avLst/>
            <a:gdLst/>
            <a:ahLst/>
            <a:cxnLst/>
            <a:rect l="l" t="t" r="r" b="b"/>
            <a:pathLst>
              <a:path w="9898854" h="8599630" extrusionOk="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2e4577bafb6_0_75"/>
          <p:cNvSpPr txBox="1"/>
          <p:nvPr/>
        </p:nvSpPr>
        <p:spPr>
          <a:xfrm>
            <a:off x="911425" y="359400"/>
            <a:ext cx="477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2e4577bafb6_0_75"/>
          <p:cNvSpPr txBox="1"/>
          <p:nvPr/>
        </p:nvSpPr>
        <p:spPr>
          <a:xfrm>
            <a:off x="1039858" y="1257501"/>
            <a:ext cx="6051300" cy="384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Addressing the problem of finding cost-optimal paths for drones amidst obstacles is crucial for enhancing delivery efficiency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considering both single and multiple capacity drone scenarios, our approach offers scalable solutions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challenge of determining the optimal distribution point (DP) location, which minimizes drone movement, was addressed through innovative algorithms such as Geometric Median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9" name="Google Shape;979;g2e4577bafb6_0_75"/>
          <p:cNvPicPr preferRelativeResize="0"/>
          <p:nvPr/>
        </p:nvPicPr>
        <p:blipFill rotWithShape="1">
          <a:blip r:embed="rId4">
            <a:alphaModFix/>
          </a:blip>
          <a:srcRect l="-5220" t="-23520" r="5219" b="23520"/>
          <a:stretch/>
        </p:blipFill>
        <p:spPr>
          <a:xfrm>
            <a:off x="6089420" y="-441087"/>
            <a:ext cx="2918499" cy="1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g2e4577bafb6_0_75"/>
          <p:cNvSpPr/>
          <p:nvPr/>
        </p:nvSpPr>
        <p:spPr>
          <a:xfrm>
            <a:off x="182402" y="359400"/>
            <a:ext cx="657397" cy="598881"/>
          </a:xfrm>
          <a:custGeom>
            <a:avLst/>
            <a:gdLst/>
            <a:ahLst/>
            <a:cxnLst/>
            <a:rect l="l" t="t" r="r" b="b"/>
            <a:pathLst>
              <a:path w="1584089" h="1640770" extrusionOk="0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1" name="Google Shape;981;g2e4577bafb6_0_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050538" y="2903767"/>
            <a:ext cx="2704725" cy="27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e4577bafb6_0_312"/>
          <p:cNvSpPr/>
          <p:nvPr/>
        </p:nvSpPr>
        <p:spPr>
          <a:xfrm>
            <a:off x="5525732" y="-1272164"/>
            <a:ext cx="4949427" cy="4299815"/>
          </a:xfrm>
          <a:custGeom>
            <a:avLst/>
            <a:gdLst/>
            <a:ahLst/>
            <a:cxnLst/>
            <a:rect l="l" t="t" r="r" b="b"/>
            <a:pathLst>
              <a:path w="9898854" h="8599630" extrusionOk="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2e4577bafb6_0_312"/>
          <p:cNvSpPr txBox="1"/>
          <p:nvPr/>
        </p:nvSpPr>
        <p:spPr>
          <a:xfrm>
            <a:off x="911425" y="359400"/>
            <a:ext cx="477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GB" sz="3700" b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Future Goals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2e4577bafb6_0_312"/>
          <p:cNvSpPr txBox="1"/>
          <p:nvPr/>
        </p:nvSpPr>
        <p:spPr>
          <a:xfrm>
            <a:off x="803825" y="1267625"/>
            <a:ext cx="5586300" cy="239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Include the scenario where the border will be non linear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Include AI for obstacle detection and change routing direction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3D mapping and pathfinding algorithms to efficiently navigate around vertical and horizontal obstacles.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9" name="Google Shape;989;g2e4577bafb6_0_312"/>
          <p:cNvPicPr preferRelativeResize="0"/>
          <p:nvPr/>
        </p:nvPicPr>
        <p:blipFill rotWithShape="1">
          <a:blip r:embed="rId4">
            <a:alphaModFix/>
          </a:blip>
          <a:srcRect l="-5220" t="-23520" r="5219" b="23520"/>
          <a:stretch/>
        </p:blipFill>
        <p:spPr>
          <a:xfrm>
            <a:off x="6089420" y="-441087"/>
            <a:ext cx="2918499" cy="1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g2e4577bafb6_0_312"/>
          <p:cNvSpPr/>
          <p:nvPr/>
        </p:nvSpPr>
        <p:spPr>
          <a:xfrm>
            <a:off x="182402" y="359400"/>
            <a:ext cx="657397" cy="598881"/>
          </a:xfrm>
          <a:custGeom>
            <a:avLst/>
            <a:gdLst/>
            <a:ahLst/>
            <a:cxnLst/>
            <a:rect l="l" t="t" r="r" b="b"/>
            <a:pathLst>
              <a:path w="1584089" h="1640770" extrusionOk="0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g2e4577bafb6_0_3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050538" y="2903767"/>
            <a:ext cx="2704725" cy="27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e4577bafb6_0_159"/>
          <p:cNvSpPr/>
          <p:nvPr/>
        </p:nvSpPr>
        <p:spPr>
          <a:xfrm rot="-7340363">
            <a:off x="-3665803" y="-120685"/>
            <a:ext cx="6195480" cy="5382323"/>
          </a:xfrm>
          <a:custGeom>
            <a:avLst/>
            <a:gdLst/>
            <a:ahLst/>
            <a:cxnLst/>
            <a:rect l="l" t="t" r="r" b="b"/>
            <a:pathLst>
              <a:path w="12389411" h="10763301" extrusionOk="0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2e4577bafb6_0_159"/>
          <p:cNvSpPr txBox="1"/>
          <p:nvPr/>
        </p:nvSpPr>
        <p:spPr>
          <a:xfrm>
            <a:off x="1941949" y="160920"/>
            <a:ext cx="396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2e4577bafb6_0_159"/>
          <p:cNvSpPr txBox="1"/>
          <p:nvPr/>
        </p:nvSpPr>
        <p:spPr>
          <a:xfrm>
            <a:off x="1941949" y="842505"/>
            <a:ext cx="6824400" cy="39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Betti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Sorbelli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C. M. Pinotti and G.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Rigoni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”On the Evaluation of a Drone-Based Delivery System on a Mixed Euclidean-Manhattan Grid,” in IEEE Transactions on Intelligent Transportation Systems, vol. 24, no. 1, pp. 1276-1287, Jan. 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L. Bartoli, F. B.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Sorbelli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F. Coro, C. M. Pinotti, and A. Shende, “Exact and approximate drone warehouse for a mixed landscape delivery system,” in Proc. IEEE Int. Conf. Smart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(SMARTCOMP), Jun. 2019, pp. 266–273.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Alyassi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R.;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Khonji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M.;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Karapetyan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A.; Chau, S.C.-K.;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Elbassioni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K.; Tseng, C.- M. Autonomous recharging and flight mission planning for battery-operated autonomous drones. IEEE Trans.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Sci. Eng. 2022.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 err="1"/>
              <a:t>Eskandaripour</a:t>
            </a:r>
            <a:r>
              <a:rPr lang="en-US" dirty="0"/>
              <a:t>, H., &amp; </a:t>
            </a:r>
            <a:r>
              <a:rPr lang="en-US" dirty="0" err="1"/>
              <a:t>Boldsaikhan</a:t>
            </a:r>
            <a:r>
              <a:rPr lang="en-US" dirty="0"/>
              <a:t>, E. Last-Mile Drone Delivery: Past, Present, and Future (2023), Source: https://www.mdpi.com/2504-446X/7/2/77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Drone Delivery Market Size &amp; Share Analysis - Growth Trends &amp; Forecasts (2024 - 2029) Source: </a:t>
            </a:r>
            <a:r>
              <a:rPr lang="en-GB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https://www.mordorintelligence.com/industry-reports/delivery-drones-market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/>
          <p:nvPr/>
        </p:nvSpPr>
        <p:spPr>
          <a:xfrm rot="7526268">
            <a:off x="-2214198" y="-1448498"/>
            <a:ext cx="4815277" cy="4827345"/>
          </a:xfrm>
          <a:custGeom>
            <a:avLst/>
            <a:gdLst/>
            <a:ahLst/>
            <a:cxnLst/>
            <a:rect l="l" t="t" r="r" b="b"/>
            <a:pathLst>
              <a:path w="9627545" h="9651674" extrusionOk="0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"/>
          <p:cNvSpPr txBox="1"/>
          <p:nvPr/>
        </p:nvSpPr>
        <p:spPr>
          <a:xfrm>
            <a:off x="2815128" y="123225"/>
            <a:ext cx="5215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Necessity of Drone based Delivery system</a:t>
            </a:r>
            <a:endParaRPr sz="3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3006985" y="1862437"/>
            <a:ext cx="5981400" cy="256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365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GB" sz="17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Remote Access: Provides access to remote and inaccessible areas[4].</a:t>
            </a:r>
            <a:endParaRPr sz="17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GB" sz="17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Traffic Congestion Relief: Mitigates delays caused by traffic congestion.</a:t>
            </a:r>
            <a:endParaRPr sz="17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GB" sz="17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Delivery Speed: Ensures rapid delivery of parcels to customers.</a:t>
            </a:r>
            <a:endParaRPr sz="17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6" name="Google Shape;236;p5"/>
          <p:cNvGrpSpPr/>
          <p:nvPr/>
        </p:nvGrpSpPr>
        <p:grpSpPr>
          <a:xfrm rot="7573243">
            <a:off x="615106" y="3577491"/>
            <a:ext cx="506472" cy="506472"/>
            <a:chOff x="0" y="0"/>
            <a:chExt cx="812800" cy="812800"/>
          </a:xfrm>
        </p:grpSpPr>
        <p:sp>
          <p:nvSpPr>
            <p:cNvPr id="237" name="Google Shape;237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5"/>
          <p:cNvSpPr txBox="1"/>
          <p:nvPr/>
        </p:nvSpPr>
        <p:spPr>
          <a:xfrm>
            <a:off x="193440" y="4571042"/>
            <a:ext cx="8867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4. </a:t>
            </a:r>
            <a:r>
              <a:rPr lang="en-US" sz="1000" dirty="0" err="1"/>
              <a:t>Eskandaripour</a:t>
            </a:r>
            <a:r>
              <a:rPr lang="en-US" sz="1000" dirty="0"/>
              <a:t>, H., &amp; </a:t>
            </a:r>
            <a:r>
              <a:rPr lang="en-US" sz="1000" dirty="0" err="1"/>
              <a:t>Boldsaikhan</a:t>
            </a:r>
            <a:r>
              <a:rPr lang="en-US" sz="1000" dirty="0"/>
              <a:t>, E. Last-Mile Drone Delivery: Past, Present, and Future (2023), Source: https://www.mdpi.com/2504-446X/7/2/77</a:t>
            </a:r>
            <a:endParaRPr lang="en-US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"/>
          <p:cNvSpPr/>
          <p:nvPr/>
        </p:nvSpPr>
        <p:spPr>
          <a:xfrm rot="7526268">
            <a:off x="-2214198" y="-1448498"/>
            <a:ext cx="4815277" cy="4827345"/>
          </a:xfrm>
          <a:custGeom>
            <a:avLst/>
            <a:gdLst/>
            <a:ahLst/>
            <a:cxnLst/>
            <a:rect l="l" t="t" r="r" b="b"/>
            <a:pathLst>
              <a:path w="9627545" h="9651674" extrusionOk="0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2815125" y="123225"/>
            <a:ext cx="585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30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Challenges in Drone Based Delivery System</a:t>
            </a:r>
            <a:endParaRPr sz="3000" b="1" i="0" u="none" strike="noStrike" cap="none">
              <a:solidFill>
                <a:srgbClr val="10101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2815125" y="1376100"/>
            <a:ext cx="6105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7" name="Google Shape;247;p6"/>
          <p:cNvGrpSpPr/>
          <p:nvPr/>
        </p:nvGrpSpPr>
        <p:grpSpPr>
          <a:xfrm rot="7573243">
            <a:off x="615106" y="3577491"/>
            <a:ext cx="506472" cy="506472"/>
            <a:chOff x="0" y="0"/>
            <a:chExt cx="812800" cy="812800"/>
          </a:xfrm>
        </p:grpSpPr>
        <p:sp>
          <p:nvSpPr>
            <p:cNvPr id="248" name="Google Shape;248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" name="Google Shape;25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2425" y="1805700"/>
            <a:ext cx="5479175" cy="2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/>
          <p:nvPr/>
        </p:nvSpPr>
        <p:spPr>
          <a:xfrm rot="7526268">
            <a:off x="-2214198" y="-1448498"/>
            <a:ext cx="4815277" cy="4827345"/>
          </a:xfrm>
          <a:custGeom>
            <a:avLst/>
            <a:gdLst/>
            <a:ahLst/>
            <a:cxnLst/>
            <a:rect l="l" t="t" r="r" b="b"/>
            <a:pathLst>
              <a:path w="9627545" h="9651674" extrusionOk="0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2815125" y="123225"/>
            <a:ext cx="585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30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Challenges in Drone Based Delivery System</a:t>
            </a:r>
            <a:endParaRPr sz="3000" b="1" i="0" u="none" strike="noStrike" cap="none">
              <a:solidFill>
                <a:srgbClr val="10101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2815125" y="1376100"/>
            <a:ext cx="6105900" cy="3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GB" sz="1600" b="0" i="1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Drone Capacity: Balancing the carrying capacity of drones with operational efficiency.</a:t>
            </a:r>
            <a:endParaRPr sz="1600" b="0" i="1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GB" sz="1600" b="0" i="1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Battery Capacity: Managing limited battery life to extend flight times and operational range.</a:t>
            </a:r>
            <a:endParaRPr sz="1600" b="0" i="1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GB" sz="1600" b="0" i="1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Cost Optimization: Ensuring cost-effective routing paths for drone  deliveries.</a:t>
            </a:r>
            <a:endParaRPr sz="1600" b="0" i="1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GB" sz="1600" b="0" i="1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Obstacle Avoidance: Implementing effective obstacle avoidance mechanisms for safe operations.</a:t>
            </a:r>
            <a:endParaRPr sz="1600" b="0" i="1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8" name="Google Shape;258;p7"/>
          <p:cNvGrpSpPr/>
          <p:nvPr/>
        </p:nvGrpSpPr>
        <p:grpSpPr>
          <a:xfrm rot="7573243">
            <a:off x="615106" y="3577491"/>
            <a:ext cx="506472" cy="506472"/>
            <a:chOff x="0" y="0"/>
            <a:chExt cx="812800" cy="812800"/>
          </a:xfrm>
        </p:grpSpPr>
        <p:sp>
          <p:nvSpPr>
            <p:cNvPr id="259" name="Google Shape;259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 txBox="1"/>
          <p:nvPr/>
        </p:nvSpPr>
        <p:spPr>
          <a:xfrm>
            <a:off x="4323898" y="147119"/>
            <a:ext cx="4358994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 Assumptions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 txBox="1"/>
          <p:nvPr/>
        </p:nvSpPr>
        <p:spPr>
          <a:xfrm>
            <a:off x="5822462" y="1156160"/>
            <a:ext cx="2225774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Euclidean Region (E)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 txBox="1"/>
          <p:nvPr/>
        </p:nvSpPr>
        <p:spPr>
          <a:xfrm>
            <a:off x="5673969" y="2017193"/>
            <a:ext cx="242897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Manhattan Region (M)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5597944" y="1457780"/>
            <a:ext cx="2505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Rural region, drone can navigate freely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9"/>
          <p:cNvGrpSpPr/>
          <p:nvPr/>
        </p:nvGrpSpPr>
        <p:grpSpPr>
          <a:xfrm>
            <a:off x="0" y="4421451"/>
            <a:ext cx="4217550" cy="722264"/>
            <a:chOff x="0" y="-38100"/>
            <a:chExt cx="2137200" cy="366000"/>
          </a:xfrm>
        </p:grpSpPr>
        <p:sp>
          <p:nvSpPr>
            <p:cNvPr id="280" name="Google Shape;280;p9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9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4604" y="-75187"/>
            <a:ext cx="4217550" cy="722264"/>
            <a:chOff x="0" y="-38100"/>
            <a:chExt cx="2137200" cy="366000"/>
          </a:xfrm>
        </p:grpSpPr>
        <p:sp>
          <p:nvSpPr>
            <p:cNvPr id="283" name="Google Shape;283;p9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 extrusionOk="0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9"/>
            <p:cNvSpPr txBox="1"/>
            <p:nvPr/>
          </p:nvSpPr>
          <p:spPr>
            <a:xfrm>
              <a:off x="0" y="-38100"/>
              <a:ext cx="2137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9"/>
          <p:cNvSpPr txBox="1"/>
          <p:nvPr/>
        </p:nvSpPr>
        <p:spPr>
          <a:xfrm>
            <a:off x="5512444" y="2314552"/>
            <a:ext cx="2590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Urban region, drone can navigate through only horizontal or vertical axis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9"/>
          <p:cNvGrpSpPr/>
          <p:nvPr/>
        </p:nvGrpSpPr>
        <p:grpSpPr>
          <a:xfrm>
            <a:off x="8199933" y="3886485"/>
            <a:ext cx="186944" cy="186944"/>
            <a:chOff x="0" y="0"/>
            <a:chExt cx="812800" cy="812800"/>
          </a:xfrm>
        </p:grpSpPr>
        <p:sp>
          <p:nvSpPr>
            <p:cNvPr id="287" name="Google Shape;28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8198751" y="1202056"/>
            <a:ext cx="186944" cy="186944"/>
            <a:chOff x="0" y="0"/>
            <a:chExt cx="812800" cy="812800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2" name="Google Shape;29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95759"/>
            <a:ext cx="4217367" cy="326035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 txBox="1"/>
          <p:nvPr/>
        </p:nvSpPr>
        <p:spPr>
          <a:xfrm>
            <a:off x="5512444" y="3858658"/>
            <a:ext cx="25905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Bluesky Simulator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9"/>
          <p:cNvSpPr txBox="1"/>
          <p:nvPr/>
        </p:nvSpPr>
        <p:spPr>
          <a:xfrm>
            <a:off x="4572000" y="2957339"/>
            <a:ext cx="3530944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EM-Grid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9"/>
          <p:cNvGrpSpPr/>
          <p:nvPr/>
        </p:nvGrpSpPr>
        <p:grpSpPr>
          <a:xfrm>
            <a:off x="8197057" y="2067313"/>
            <a:ext cx="186944" cy="186944"/>
            <a:chOff x="0" y="0"/>
            <a:chExt cx="812800" cy="812800"/>
          </a:xfrm>
        </p:grpSpPr>
        <p:sp>
          <p:nvSpPr>
            <p:cNvPr id="296" name="Google Shape;296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9"/>
          <p:cNvGrpSpPr/>
          <p:nvPr/>
        </p:nvGrpSpPr>
        <p:grpSpPr>
          <a:xfrm>
            <a:off x="8216300" y="2982715"/>
            <a:ext cx="186944" cy="186944"/>
            <a:chOff x="0" y="0"/>
            <a:chExt cx="812800" cy="812800"/>
          </a:xfrm>
        </p:grpSpPr>
        <p:sp>
          <p:nvSpPr>
            <p:cNvPr id="299" name="Google Shape;299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9"/>
          <p:cNvSpPr txBox="1"/>
          <p:nvPr/>
        </p:nvSpPr>
        <p:spPr>
          <a:xfrm>
            <a:off x="-1243597" y="4437873"/>
            <a:ext cx="4358994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EM-GRID</a:t>
            </a:r>
            <a:endParaRPr sz="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5597944" y="3273524"/>
            <a:ext cx="2590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Hybrid region i.e. a combination of both and separated by a linear border (K)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9"/>
          <p:cNvSpPr txBox="1"/>
          <p:nvPr/>
        </p:nvSpPr>
        <p:spPr>
          <a:xfrm>
            <a:off x="5555194" y="4156017"/>
            <a:ext cx="2590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A python simulator to simulate drone based delivery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"/>
          <p:cNvSpPr txBox="1"/>
          <p:nvPr/>
        </p:nvSpPr>
        <p:spPr>
          <a:xfrm>
            <a:off x="892097" y="59973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2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Pre Assumptions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7150" y="775350"/>
            <a:ext cx="2279640" cy="1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850" y="775350"/>
            <a:ext cx="2387000" cy="15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0"/>
          <p:cNvSpPr txBox="1"/>
          <p:nvPr/>
        </p:nvSpPr>
        <p:spPr>
          <a:xfrm>
            <a:off x="2061500" y="2323675"/>
            <a:ext cx="227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Euclidean region</a:t>
            </a: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10"/>
          <p:cNvSpPr txBox="1"/>
          <p:nvPr/>
        </p:nvSpPr>
        <p:spPr>
          <a:xfrm>
            <a:off x="5642900" y="2323675"/>
            <a:ext cx="227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Manhattan region</a:t>
            </a: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10"/>
          <p:cNvSpPr txBox="1"/>
          <p:nvPr/>
        </p:nvSpPr>
        <p:spPr>
          <a:xfrm>
            <a:off x="3890300" y="4381075"/>
            <a:ext cx="227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Hybrid Region consisting of both Euclidean and Manhattan</a:t>
            </a: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8550" y="2751755"/>
            <a:ext cx="2386999" cy="154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/>
          <p:nvPr/>
        </p:nvSpPr>
        <p:spPr>
          <a:xfrm rot="-1902086">
            <a:off x="7624873" y="3515083"/>
            <a:ext cx="2443457" cy="2449581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"/>
          <p:cNvSpPr/>
          <p:nvPr/>
        </p:nvSpPr>
        <p:spPr>
          <a:xfrm rot="7530092">
            <a:off x="-2501292" y="1361947"/>
            <a:ext cx="4434749" cy="4151342"/>
          </a:xfrm>
          <a:custGeom>
            <a:avLst/>
            <a:gdLst/>
            <a:ahLst/>
            <a:cxnLst/>
            <a:rect l="l" t="t" r="r" b="b"/>
            <a:pathLst>
              <a:path w="9627545" h="9651674" extrusionOk="0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1518</Words>
  <Application>Microsoft Office PowerPoint</Application>
  <PresentationFormat>On-screen Show (16:9)</PresentationFormat>
  <Paragraphs>257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Roboto</vt:lpstr>
      <vt:lpstr>Wingdings</vt:lpstr>
      <vt:lpstr>Montserrat</vt:lpstr>
      <vt:lpstr>Noto Sans Symbols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Subhadeep Sarkar</cp:lastModifiedBy>
  <cp:revision>11</cp:revision>
  <dcterms:modified xsi:type="dcterms:W3CDTF">2024-06-13T05:24:29Z</dcterms:modified>
</cp:coreProperties>
</file>